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75" r:id="rId3"/>
    <p:sldId id="258" r:id="rId4"/>
    <p:sldId id="261" r:id="rId5"/>
    <p:sldId id="262" r:id="rId6"/>
    <p:sldId id="260" r:id="rId7"/>
    <p:sldId id="276" r:id="rId8"/>
    <p:sldId id="277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0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B6FEE0-3110-488B-AFB7-F5DD4386C3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2096290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3EDE419-647B-4236-8197-C58013AD170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B07DA-5FFF-4358-8963-6D4C16CCF4F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11475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72338" y="274638"/>
            <a:ext cx="1803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58963" y="274638"/>
            <a:ext cx="526097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07825-0C80-42BD-B2B1-B1CF1E07BF4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27880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E7675-A47A-440F-A848-E3B952DE5D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217071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A23CA-F7D0-435D-AC80-D147E5D3AC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348008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58963" y="1600200"/>
            <a:ext cx="35321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3550" y="1600200"/>
            <a:ext cx="35321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FFDCF-4C30-425E-BBB9-15D514F633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1371671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CB9A-3321-4BB2-B69C-28E5CA431C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240108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0B477-4980-4DCD-AD1C-DBD2D218EE8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207910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287E9-D6ED-4172-8403-8F60F896DE3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145696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E0DF4-58DA-4DBC-B8C9-5527F43C9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11302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98631-811B-4A90-96AA-BFE74E7982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405034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58963" y="274638"/>
            <a:ext cx="7216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58963" y="1600200"/>
            <a:ext cx="72167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E6EB1F-EE38-49F7-A997-388793F1F01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microsoft.com/office/2007/relationships/media" Target="../media/media2.wm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2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683"/>
    </mc:Choice>
    <mc:Fallback>
      <p:transition spd="slow" advTm="4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" y="231354"/>
            <a:ext cx="8817429" cy="65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5474701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796"/>
    </mc:Choice>
    <mc:Fallback>
      <p:transition spd="slow" advTm="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70938" cy="1143000"/>
          </a:xfrm>
        </p:spPr>
        <p:txBody>
          <a:bodyPr/>
          <a:lstStyle/>
          <a:p>
            <a:pPr algn="ctr"/>
            <a:r>
              <a:rPr lang="ru-RU" sz="2800" dirty="0" smtClean="0"/>
              <a:t>Ребята как можно назвать этих людей, что подняли народ для победы над врагом?</a:t>
            </a:r>
            <a:endParaRPr lang="ru-RU" sz="2800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8056"/>
            <a:ext cx="8741229" cy="535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86570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624"/>
    </mc:Choice>
    <mc:Fallback>
      <p:transition spd="slow" advTm="1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7" y="242371"/>
            <a:ext cx="8748285" cy="645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00946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154"/>
    </mc:Choice>
    <mc:Fallback>
      <p:transition spd="slow" advTm="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97971"/>
            <a:ext cx="8945109" cy="1319667"/>
          </a:xfrm>
        </p:spPr>
        <p:txBody>
          <a:bodyPr/>
          <a:lstStyle/>
          <a:p>
            <a:pPr algn="ctr"/>
            <a:r>
              <a:rPr lang="ru-RU" sz="1800" dirty="0" smtClean="0"/>
              <a:t> </a:t>
            </a:r>
            <a:r>
              <a:rPr lang="ru-RU" sz="2400" dirty="0" smtClean="0"/>
              <a:t>Ребята мы не должны забывать, что Россия только тогда сильна, когда она едина.</a:t>
            </a:r>
            <a:br>
              <a:rPr lang="ru-RU" sz="2400" dirty="0" smtClean="0"/>
            </a:br>
            <a:r>
              <a:rPr lang="ru-RU" sz="2400" dirty="0" smtClean="0"/>
              <a:t>Россия многонациональная страна в ней живут русские, татары, башкиры, марийцы, мордовцы, буряты и т.д. </a:t>
            </a:r>
            <a:endParaRPr lang="ru-RU" sz="2400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687286"/>
            <a:ext cx="8686800" cy="50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28185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258"/>
    </mc:Choice>
    <mc:Fallback>
      <p:transition spd="slow" advTm="6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274638"/>
            <a:ext cx="8879795" cy="1143000"/>
          </a:xfrm>
        </p:spPr>
        <p:txBody>
          <a:bodyPr/>
          <a:lstStyle/>
          <a:p>
            <a:pPr algn="ctr"/>
            <a:r>
              <a:rPr lang="ru-RU" sz="3200" dirty="0" smtClean="0"/>
              <a:t>Ребята, а вы знаете название столицы нашей родины?</a:t>
            </a:r>
            <a:endParaRPr lang="ru-RU" sz="3200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360714"/>
            <a:ext cx="8686800" cy="539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5457" y="2177142"/>
            <a:ext cx="4789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Город Москва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39866789"/>
      </p:ext>
    </p:extLst>
  </p:cSld>
  <p:clrMapOvr>
    <a:masterClrMapping/>
  </p:clrMapOvr>
  <p:transition spd="slow" advTm="101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141514"/>
            <a:ext cx="8879795" cy="838200"/>
          </a:xfrm>
        </p:spPr>
        <p:txBody>
          <a:bodyPr/>
          <a:lstStyle/>
          <a:p>
            <a:pPr algn="ctr"/>
            <a:r>
              <a:rPr lang="ru-RU" dirty="0" smtClean="0"/>
              <a:t>Назовите символы России. 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2800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947058"/>
            <a:ext cx="8795657" cy="57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21539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898"/>
    </mc:Choice>
    <mc:Fallback>
      <p:transition spd="slow" advTm="1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6572"/>
            <a:ext cx="5547688" cy="555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143" y="1117790"/>
            <a:ext cx="30806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/>
              <a:t>Герб</a:t>
            </a:r>
          </a:p>
          <a:p>
            <a:r>
              <a:rPr lang="ru-RU" sz="6600" dirty="0" smtClean="0"/>
              <a:t>России</a:t>
            </a:r>
            <a:endParaRPr lang="ru-RU" sz="66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35522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588"/>
    </mc:Choice>
    <mc:Fallback>
      <p:transition spd="slow" advTm="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43" y="228600"/>
            <a:ext cx="8879796" cy="6455229"/>
          </a:xfrm>
        </p:spPr>
        <p:txBody>
          <a:bodyPr/>
          <a:lstStyle/>
          <a:p>
            <a:r>
              <a:rPr lang="ru-RU" sz="2400" dirty="0" smtClean="0"/>
              <a:t>Герб — эмблема государства. Он представляет собой изображение золотого двуглавого орла на красном щите. Орёл — царь птиц, у многих народов он олицетворяет власть, силу, великодушие, благородство.</a:t>
            </a:r>
          </a:p>
          <a:p>
            <a:r>
              <a:rPr lang="ru-RU" sz="2400" dirty="0" smtClean="0"/>
              <a:t>Наша страна — самая большая в мире. Она занимает одну шестую часть земной суши и превышает семнадцать миллионов квадратных километров. Ей нет равных по территории. Посмотри, как широко простёр свои крылья орёл на гербе России. Одна его голова обращена на запад, другая — на восток. </a:t>
            </a:r>
          </a:p>
          <a:p>
            <a:r>
              <a:rPr lang="ru-RU" sz="2400" dirty="0" smtClean="0"/>
              <a:t>Обрати внимание, что в самом центре герба, на груди орла, помещён ещё один герб с изображением всадника, который острым копьём поражает чёрного змея — дракона. Догадываешься, что означает этот герб в гербе? Маленький герб со всадником-змееборцем — герб Москвы, столицы нашего государства.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42116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3928"/>
    </mc:Choice>
    <mc:Fallback>
      <p:transition spd="slow" advTm="2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029" y="274638"/>
            <a:ext cx="7649709" cy="770391"/>
          </a:xfrm>
        </p:spPr>
        <p:txBody>
          <a:bodyPr/>
          <a:lstStyle/>
          <a:p>
            <a:r>
              <a:rPr lang="ru-RU" dirty="0" smtClean="0"/>
              <a:t>Гимн России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4171" y="1189120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Гимн — славящая Родину, Отечество, Отчизну торжественная песня. Когда звучит величественная музыка гимна, все встают, отдавая тем самым дань уважения Отечеству — земле наших отцов, дедов, прадедов.</a:t>
            </a:r>
          </a:p>
          <a:p>
            <a:r>
              <a:rPr lang="ru-RU" sz="2400" dirty="0" smtClean="0"/>
              <a:t>Гимн исполняется в особо важных и памятных случаях. И наверняка, слыша торжественную музыку и видя, как поднимается на флагштоке бело-сине-красное полотнище, ты испытывал чувство гордости за нашу страну!</a:t>
            </a:r>
          </a:p>
          <a:p>
            <a:r>
              <a:rPr lang="ru-RU" sz="2400" dirty="0" smtClean="0"/>
              <a:t>Мы любим Родину, потому что в России всё для нас своё, родное, всё нам близко и дорого. И это чувство любви к Отчизне, гордости за её державную мощь прекрасно передали авторы гимна — написавший музыку композитор Александр Васильевич Александров и сочинивший слова поэт Сергей Владимирович Михалков.</a:t>
            </a:r>
            <a:endParaRPr lang="ru-RU" sz="2400" dirty="0"/>
          </a:p>
        </p:txBody>
      </p:sp>
      <p:pic>
        <p:nvPicPr>
          <p:cNvPr id="3" name="Gosudarstvennyj_gimn_Rossii_-_Gimn_Rossii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51371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370028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5651"/>
    </mc:Choice>
    <mc:Fallback>
      <p:transition spd="slow" advTm="4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="" xmlns:p14="http://schemas.microsoft.com/office/powerpoint/2010/main">
        <p14:playEvt time="31531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7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61260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5003"/>
    </mc:Choice>
    <mc:Fallback>
      <p:transition spd="slow" advTm="4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4" y="209320"/>
            <a:ext cx="8772967" cy="647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28185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258"/>
    </mc:Choice>
    <mc:Fallback>
      <p:transition spd="slow" advTm="6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9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11871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188"/>
    </mc:Choice>
    <mc:Fallback>
      <p:transition spd="slow" advTm="1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8963" y="1099458"/>
            <a:ext cx="7216775" cy="5026706"/>
          </a:xfrm>
        </p:spPr>
        <p:txBody>
          <a:bodyPr/>
          <a:lstStyle/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</p:txBody>
      </p:sp>
      <p:pic>
        <p:nvPicPr>
          <p:cNvPr id="18434" name="Picture 2" descr="https://s.zefirka.net/images/2016-07-01/20-shikarnyx-fotografij-prirody-rossii/20-shikarnyx-fotografij-prirody-rossii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042" y="253387"/>
            <a:ext cx="3690080" cy="2666083"/>
          </a:xfrm>
          <a:prstGeom prst="rect">
            <a:avLst/>
          </a:prstGeom>
          <a:noFill/>
        </p:spPr>
      </p:pic>
      <p:pic>
        <p:nvPicPr>
          <p:cNvPr id="18436" name="Picture 4" descr="https://kvak.ru/wp-content/uploads/2019/01/sea-russia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6190" y="220337"/>
            <a:ext cx="4000169" cy="2666082"/>
          </a:xfrm>
          <a:prstGeom prst="rect">
            <a:avLst/>
          </a:prstGeom>
          <a:noFill/>
        </p:spPr>
      </p:pic>
      <p:pic>
        <p:nvPicPr>
          <p:cNvPr id="18438" name="Picture 6" descr="https://u-stena.ru/upload/iblock/a09/a09277f506ae8718f9d35f009c3a76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1334" y="3176090"/>
            <a:ext cx="5045725" cy="335140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6691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615"/>
    </mc:Choice>
    <mc:Fallback>
      <p:transition spd="slow" advTm="106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5" y="341523"/>
            <a:ext cx="8857565" cy="63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61848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771"/>
    </mc:Choice>
    <mc:Fallback>
      <p:transition spd="slow" advTm="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vatars.dzeninfra.ru/get-zen_doc/5352530/pub_61859adcbb6ab00e761292e6_61859af914cf1b34fe48c524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591" y="209320"/>
            <a:ext cx="8657919" cy="648631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22222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195"/>
    </mc:Choice>
    <mc:Fallback>
      <p:transition spd="slow" advTm="2019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0506"/>
            <a:ext cx="8850086" cy="640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50170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34"/>
    </mc:Choice>
    <mc:Fallback>
      <p:transition spd="slow" advTm="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proza.ru/pics/2010/07/23/1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39" y="164416"/>
            <a:ext cx="4613734" cy="3298820"/>
          </a:xfrm>
          <a:prstGeom prst="rect">
            <a:avLst/>
          </a:prstGeom>
          <a:noFill/>
        </p:spPr>
      </p:pic>
      <p:pic>
        <p:nvPicPr>
          <p:cNvPr id="34820" name="Picture 4" descr="http://warspot-asset.s3.amazonaws.com/articles/pictures/000/022/214/content/maxresdefault-3733761a00c68ecbc23b6da323f37d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1836" y="3080993"/>
            <a:ext cx="4726236" cy="354467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50170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34"/>
    </mc:Choice>
    <mc:Fallback>
      <p:transition spd="slow" advTm="553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cyrillitsa.ru/wp-content/uploads/2019/07/avatar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87" y="165251"/>
            <a:ext cx="8736376" cy="652198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50170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34"/>
    </mc:Choice>
    <mc:Fallback>
      <p:transition spd="slow" advTm="553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5" y="108857"/>
            <a:ext cx="8934224" cy="1308781"/>
          </a:xfrm>
        </p:spPr>
        <p:txBody>
          <a:bodyPr/>
          <a:lstStyle/>
          <a:p>
            <a:pPr algn="ctr"/>
            <a:r>
              <a:rPr lang="ru-RU" sz="2400" dirty="0" smtClean="0"/>
              <a:t>Обратились они ко всему русскому народу с призывом: «Друзья, братья! Русь святая гибнет. Поможем Родине святой!»</a:t>
            </a:r>
            <a:endParaRPr lang="ru-RU" sz="24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1426028"/>
            <a:ext cx="8643257" cy="52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183016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296"/>
    </mc:Choice>
    <mc:Fallback>
      <p:transition spd="slow" advTm="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6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0.6|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"/>
</p:tagLst>
</file>

<file path=ppt/theme/theme1.xml><?xml version="1.0" encoding="utf-8"?>
<a:theme xmlns:a="http://schemas.openxmlformats.org/drawingml/2006/main" name="флаг РОссии 2">
  <a:themeElements>
    <a:clrScheme name="Тема Office 1">
      <a:dk1>
        <a:srgbClr val="000000"/>
      </a:dk1>
      <a:lt1>
        <a:srgbClr val="FFFFFF"/>
      </a:lt1>
      <a:dk2>
        <a:srgbClr val="4682B4"/>
      </a:dk2>
      <a:lt2>
        <a:srgbClr val="FFFFFF"/>
      </a:lt2>
      <a:accent1>
        <a:srgbClr val="058CFF"/>
      </a:accent1>
      <a:accent2>
        <a:srgbClr val="B5CFE7"/>
      </a:accent2>
      <a:accent3>
        <a:srgbClr val="B0C1D6"/>
      </a:accent3>
      <a:accent4>
        <a:srgbClr val="DADADA"/>
      </a:accent4>
      <a:accent5>
        <a:srgbClr val="AAC5FF"/>
      </a:accent5>
      <a:accent6>
        <a:srgbClr val="A4BBD1"/>
      </a:accent6>
      <a:hlink>
        <a:srgbClr val="DBEFFF"/>
      </a:hlink>
      <a:folHlink>
        <a:srgbClr val="D1E0FF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058CFF"/>
        </a:accent1>
        <a:accent2>
          <a:srgbClr val="B5CFE7"/>
        </a:accent2>
        <a:accent3>
          <a:srgbClr val="B0C1D6"/>
        </a:accent3>
        <a:accent4>
          <a:srgbClr val="DADADA"/>
        </a:accent4>
        <a:accent5>
          <a:srgbClr val="AAC5FF"/>
        </a:accent5>
        <a:accent6>
          <a:srgbClr val="A4BBD1"/>
        </a:accent6>
        <a:hlink>
          <a:srgbClr val="DBEFFF"/>
        </a:hlink>
        <a:folHlink>
          <a:srgbClr val="D1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0F94FF"/>
        </a:accent1>
        <a:accent2>
          <a:srgbClr val="05EFFF"/>
        </a:accent2>
        <a:accent3>
          <a:srgbClr val="B0C1D6"/>
        </a:accent3>
        <a:accent4>
          <a:srgbClr val="DADADA"/>
        </a:accent4>
        <a:accent5>
          <a:srgbClr val="AAC8FF"/>
        </a:accent5>
        <a:accent6>
          <a:srgbClr val="04D9E7"/>
        </a:accent6>
        <a:hlink>
          <a:srgbClr val="DBFDFF"/>
        </a:hlink>
        <a:folHlink>
          <a:srgbClr val="DBE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FF4F05"/>
        </a:accent1>
        <a:accent2>
          <a:srgbClr val="FFBB05"/>
        </a:accent2>
        <a:accent3>
          <a:srgbClr val="B0C1D6"/>
        </a:accent3>
        <a:accent4>
          <a:srgbClr val="DADADA"/>
        </a:accent4>
        <a:accent5>
          <a:srgbClr val="FFB2AA"/>
        </a:accent5>
        <a:accent6>
          <a:srgbClr val="E7A904"/>
        </a:accent6>
        <a:hlink>
          <a:srgbClr val="DBEEFF"/>
        </a:hlink>
        <a:folHlink>
          <a:srgbClr val="FFE7D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FF8A05"/>
        </a:accent1>
        <a:accent2>
          <a:srgbClr val="E8FF05"/>
        </a:accent2>
        <a:accent3>
          <a:srgbClr val="B0C1D6"/>
        </a:accent3>
        <a:accent4>
          <a:srgbClr val="DADADA"/>
        </a:accent4>
        <a:accent5>
          <a:srgbClr val="FFC4AA"/>
        </a:accent5>
        <a:accent6>
          <a:srgbClr val="D2E704"/>
        </a:accent6>
        <a:hlink>
          <a:srgbClr val="FCDBFF"/>
        </a:hlink>
        <a:folHlink>
          <a:srgbClr val="DBE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58CFF"/>
        </a:accent1>
        <a:accent2>
          <a:srgbClr val="B5CFE7"/>
        </a:accent2>
        <a:accent3>
          <a:srgbClr val="FFFFFF"/>
        </a:accent3>
        <a:accent4>
          <a:srgbClr val="000000"/>
        </a:accent4>
        <a:accent5>
          <a:srgbClr val="AAC5FF"/>
        </a:accent5>
        <a:accent6>
          <a:srgbClr val="A4BBD1"/>
        </a:accent6>
        <a:hlink>
          <a:srgbClr val="DBEFFF"/>
        </a:hlink>
        <a:folHlink>
          <a:srgbClr val="D1E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F94FF"/>
        </a:accent1>
        <a:accent2>
          <a:srgbClr val="05EFFF"/>
        </a:accent2>
        <a:accent3>
          <a:srgbClr val="FFFFFF"/>
        </a:accent3>
        <a:accent4>
          <a:srgbClr val="000000"/>
        </a:accent4>
        <a:accent5>
          <a:srgbClr val="AAC8FF"/>
        </a:accent5>
        <a:accent6>
          <a:srgbClr val="04D9E7"/>
        </a:accent6>
        <a:hlink>
          <a:srgbClr val="DBFDFF"/>
        </a:hlink>
        <a:folHlink>
          <a:srgbClr val="DBE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4F05"/>
        </a:accent1>
        <a:accent2>
          <a:srgbClr val="FFBB05"/>
        </a:accent2>
        <a:accent3>
          <a:srgbClr val="FFFFFF"/>
        </a:accent3>
        <a:accent4>
          <a:srgbClr val="000000"/>
        </a:accent4>
        <a:accent5>
          <a:srgbClr val="FFB2AA"/>
        </a:accent5>
        <a:accent6>
          <a:srgbClr val="E7A904"/>
        </a:accent6>
        <a:hlink>
          <a:srgbClr val="DBEEFF"/>
        </a:hlink>
        <a:folHlink>
          <a:srgbClr val="FFE7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8A05"/>
        </a:accent1>
        <a:accent2>
          <a:srgbClr val="E8FF05"/>
        </a:accent2>
        <a:accent3>
          <a:srgbClr val="FFFFFF"/>
        </a:accent3>
        <a:accent4>
          <a:srgbClr val="000000"/>
        </a:accent4>
        <a:accent5>
          <a:srgbClr val="FFC4AA"/>
        </a:accent5>
        <a:accent6>
          <a:srgbClr val="D2E704"/>
        </a:accent6>
        <a:hlink>
          <a:srgbClr val="FCDBFF"/>
        </a:hlink>
        <a:folHlink>
          <a:srgbClr val="DBE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флаг РОссии 2</Template>
  <TotalTime>269</TotalTime>
  <Words>331</Words>
  <Application>Microsoft Office PowerPoint</Application>
  <PresentationFormat>Экран (4:3)</PresentationFormat>
  <Paragraphs>16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флаг РОссии 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Обратились они ко всему русскому народу с призывом: «Друзья, братья! Русь святая гибнет. Поможем Родине святой!»</vt:lpstr>
      <vt:lpstr>Слайд 10</vt:lpstr>
      <vt:lpstr>Ребята как можно назвать этих людей, что подняли народ для победы над врагом?</vt:lpstr>
      <vt:lpstr>Слайд 12</vt:lpstr>
      <vt:lpstr> Ребята мы не должны забывать, что Россия только тогда сильна, когда она едина. Россия многонациональная страна в ней живут русские, татары, башкиры, марийцы, мордовцы, буряты и т.д. </vt:lpstr>
      <vt:lpstr>Ребята, а вы знаете название столицы нашей родины?</vt:lpstr>
      <vt:lpstr>Назовите символы России.  </vt:lpstr>
      <vt:lpstr>Слайд 16</vt:lpstr>
      <vt:lpstr>Слайд 17</vt:lpstr>
      <vt:lpstr>Гимн России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Семья</cp:lastModifiedBy>
  <cp:revision>25</cp:revision>
  <dcterms:created xsi:type="dcterms:W3CDTF">2018-10-27T08:29:29Z</dcterms:created>
  <dcterms:modified xsi:type="dcterms:W3CDTF">2022-11-01T11:57:24Z</dcterms:modified>
</cp:coreProperties>
</file>