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90" r:id="rId15"/>
    <p:sldId id="291" r:id="rId16"/>
    <p:sldId id="292" r:id="rId17"/>
    <p:sldId id="294" r:id="rId18"/>
    <p:sldId id="262" r:id="rId19"/>
    <p:sldId id="263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8" r:id="rId30"/>
    <p:sldId id="289" r:id="rId31"/>
    <p:sldId id="280" r:id="rId32"/>
    <p:sldId id="281" r:id="rId33"/>
    <p:sldId id="282" r:id="rId34"/>
    <p:sldId id="283" r:id="rId35"/>
    <p:sldId id="286" r:id="rId36"/>
    <p:sldId id="284" r:id="rId37"/>
    <p:sldId id="285" r:id="rId38"/>
    <p:sldId id="28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3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3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3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8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5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5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5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B193-E753-497F-BBB0-8603A2BBE3B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420"/>
            <a:ext cx="12485358" cy="81885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3076" y="1030288"/>
            <a:ext cx="80953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МБДОУ «Зырянский детский сад» Зырянского района ул. К. Маркса-10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  <a:ea typeface="FangSong" panose="02010609060101010101" pitchFamily="49" charset="-122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  <a:ea typeface="FangSong" panose="02010609060101010101" pitchFamily="49" charset="-122"/>
              </a:rPr>
              <a:t>Проект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  <a:ea typeface="FangSong" panose="02010609060101010101" pitchFamily="49" charset="-122"/>
              </a:rPr>
              <a:t>«Защитим наш город от мусора»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7955" y="6217915"/>
            <a:ext cx="77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                Воспитатель: Илюшина Галина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27070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773" y="-184245"/>
            <a:ext cx="12192000" cy="7042245"/>
          </a:xfrm>
        </p:spPr>
      </p:pic>
      <p:sp>
        <p:nvSpPr>
          <p:cNvPr id="3" name="TextBox 2"/>
          <p:cNvSpPr txBox="1"/>
          <p:nvPr/>
        </p:nvSpPr>
        <p:spPr>
          <a:xfrm>
            <a:off x="1924334" y="317772"/>
            <a:ext cx="8816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НОД (социально- коммуникативное развитие</a:t>
            </a:r>
            <a:r>
              <a:rPr lang="ru-RU" sz="2400" dirty="0">
                <a:latin typeface="Monotype Corsiva" panose="03010101010201010101" pitchFamily="66" charset="0"/>
              </a:rPr>
              <a:t>): чтение художественной литературы «Н. Сладков «</a:t>
            </a:r>
            <a:r>
              <a:rPr lang="ru-RU" sz="2400" dirty="0" err="1">
                <a:latin typeface="Monotype Corsiva" panose="03010101010201010101" pitchFamily="66" charset="0"/>
              </a:rPr>
              <a:t>Жалейкин</a:t>
            </a:r>
            <a:r>
              <a:rPr lang="ru-RU" sz="2400" dirty="0">
                <a:latin typeface="Monotype Corsiva" panose="03010101010201010101" pitchFamily="66" charset="0"/>
              </a:rPr>
              <a:t> и лягушка»,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«</a:t>
            </a:r>
            <a:r>
              <a:rPr lang="ru-RU" sz="2400" dirty="0" err="1">
                <a:latin typeface="Monotype Corsiva" panose="03010101010201010101" pitchFamily="66" charset="0"/>
              </a:rPr>
              <a:t>Жалейкин</a:t>
            </a:r>
            <a:r>
              <a:rPr lang="ru-RU" sz="2400" dirty="0">
                <a:latin typeface="Monotype Corsiva" panose="03010101010201010101" pitchFamily="66" charset="0"/>
              </a:rPr>
              <a:t> и дятел»; Е. </a:t>
            </a:r>
            <a:r>
              <a:rPr lang="ru-RU" sz="2400" dirty="0" err="1">
                <a:latin typeface="Monotype Corsiva" panose="03010101010201010101" pitchFamily="66" charset="0"/>
              </a:rPr>
              <a:t>Чарушин</a:t>
            </a:r>
            <a:r>
              <a:rPr lang="ru-RU" sz="2400" dirty="0">
                <a:latin typeface="Monotype Corsiva" panose="03010101010201010101" pitchFamily="66" charset="0"/>
              </a:rPr>
              <a:t> «Утка с утятами»; А. Яшин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«Покормите птиц»;  Г. </a:t>
            </a:r>
            <a:r>
              <a:rPr lang="ru-RU" sz="2400" dirty="0" err="1">
                <a:latin typeface="Monotype Corsiva" panose="03010101010201010101" pitchFamily="66" charset="0"/>
              </a:rPr>
              <a:t>Скребицкий</a:t>
            </a:r>
            <a:r>
              <a:rPr lang="ru-RU" sz="2400" dirty="0">
                <a:latin typeface="Monotype Corsiva" panose="03010101010201010101" pitchFamily="66" charset="0"/>
              </a:rPr>
              <a:t> «Четыре художника»;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Б. </a:t>
            </a:r>
            <a:r>
              <a:rPr lang="ru-RU" sz="2400" dirty="0" err="1">
                <a:latin typeface="Monotype Corsiva" panose="03010101010201010101" pitchFamily="66" charset="0"/>
              </a:rPr>
              <a:t>Заходер</a:t>
            </a:r>
            <a:r>
              <a:rPr lang="ru-RU" sz="2400" dirty="0">
                <a:latin typeface="Monotype Corsiva" panose="03010101010201010101" pitchFamily="66" charset="0"/>
              </a:rPr>
              <a:t> «Про всех на свете».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4334" y="2574536"/>
            <a:ext cx="8366078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НОД (художественно- эстетическое развитие</a:t>
            </a:r>
            <a:r>
              <a:rPr lang="ru-RU" sz="2400" dirty="0">
                <a:latin typeface="Monotype Corsiva" panose="03010101010201010101" pitchFamily="66" charset="0"/>
              </a:rPr>
              <a:t>): рисование: «Что такое мусор»,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«Город моей мечты»; лепка: «Ветка вербы»; ручной труд «Вторая жизнь отходам»; творческая мастерская «Ловкие пальчики»: «Пушистый козлик», «Тополиный пух» (изделие из медицинской ваты), «Троллейбусные провода» (из ниток).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8108" y="5015967"/>
            <a:ext cx="507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Дыхательная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125468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</p:spPr>
      </p:pic>
      <p:sp>
        <p:nvSpPr>
          <p:cNvPr id="3" name="TextBox 2"/>
          <p:cNvSpPr txBox="1"/>
          <p:nvPr/>
        </p:nvSpPr>
        <p:spPr>
          <a:xfrm>
            <a:off x="2552131" y="365126"/>
            <a:ext cx="6741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Дети.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Разучивание игр, стихотворений, поиск с родителями новых знаний о утилизации мусора.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2131" y="1750121"/>
            <a:ext cx="6400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Родители.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Поиск информации о утилизации мусора совместно с детьми. Участие в создании работ на тему: «Из чего же сделаны наши игрушки», «Необычные костюмы».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Участие в экологическом празднике.</a:t>
            </a:r>
          </a:p>
        </p:txBody>
      </p:sp>
    </p:spTree>
    <p:extLst>
      <p:ext uri="{BB962C8B-B14F-4D97-AF65-F5344CB8AC3E}">
        <p14:creationId xmlns:p14="http://schemas.microsoft.com/office/powerpoint/2010/main" val="183010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42245"/>
          </a:xfrm>
        </p:spPr>
      </p:pic>
      <p:sp>
        <p:nvSpPr>
          <p:cNvPr id="3" name="TextBox 2"/>
          <p:cNvSpPr txBox="1"/>
          <p:nvPr/>
        </p:nvSpPr>
        <p:spPr>
          <a:xfrm>
            <a:off x="1719618" y="614150"/>
            <a:ext cx="795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</a:t>
            </a:r>
            <a:r>
              <a:rPr lang="ru-RU" sz="3600" dirty="0">
                <a:latin typeface="Monotype Corsiva" panose="03010101010201010101" pitchFamily="66" charset="0"/>
              </a:rPr>
              <a:t>3. Заключительный.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8107" y="1509506"/>
            <a:ext cx="842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Презентация проекта «Спасём наш город от мусора».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Проведение экологического праздника «Враг моего города- мусор».</a:t>
            </a:r>
          </a:p>
        </p:txBody>
      </p:sp>
    </p:spTree>
    <p:extLst>
      <p:ext uri="{BB962C8B-B14F-4D97-AF65-F5344CB8AC3E}">
        <p14:creationId xmlns:p14="http://schemas.microsoft.com/office/powerpoint/2010/main" val="273093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26489"/>
          </a:xfrm>
        </p:spPr>
      </p:pic>
      <p:sp>
        <p:nvSpPr>
          <p:cNvPr id="3" name="TextBox 2"/>
          <p:cNvSpPr txBox="1"/>
          <p:nvPr/>
        </p:nvSpPr>
        <p:spPr>
          <a:xfrm>
            <a:off x="2511188" y="600501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Непосредственная образовательная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                      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047" y="2085607"/>
            <a:ext cx="3503956" cy="2627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34" y="2055813"/>
            <a:ext cx="3543681" cy="2657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5300" y="4877660"/>
            <a:ext cx="272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</a:t>
            </a:r>
            <a:r>
              <a:rPr lang="ru-RU" sz="2400" dirty="0">
                <a:latin typeface="Monotype Corsiva" panose="03010101010201010101" pitchFamily="66" charset="0"/>
              </a:rPr>
              <a:t>Беседа (ФЦКМ)</a:t>
            </a:r>
          </a:p>
        </p:txBody>
      </p:sp>
    </p:spTree>
    <p:extLst>
      <p:ext uri="{BB962C8B-B14F-4D97-AF65-F5344CB8AC3E}">
        <p14:creationId xmlns:p14="http://schemas.microsoft.com/office/powerpoint/2010/main" val="99249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94" y="-11813"/>
            <a:ext cx="12318827" cy="7278185"/>
          </a:xfrm>
        </p:spPr>
      </p:pic>
      <p:sp>
        <p:nvSpPr>
          <p:cNvPr id="3" name="TextBox 2"/>
          <p:cNvSpPr txBox="1"/>
          <p:nvPr/>
        </p:nvSpPr>
        <p:spPr>
          <a:xfrm>
            <a:off x="2579427" y="1677994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             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427" y="1463666"/>
            <a:ext cx="8134066" cy="46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26489"/>
          </a:xfrm>
        </p:spPr>
      </p:pic>
      <p:sp>
        <p:nvSpPr>
          <p:cNvPr id="3" name="TextBox 2"/>
          <p:cNvSpPr txBox="1"/>
          <p:nvPr/>
        </p:nvSpPr>
        <p:spPr>
          <a:xfrm>
            <a:off x="2511188" y="600501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         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654" y="1340181"/>
            <a:ext cx="8364940" cy="45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94466" cy="7317985"/>
          </a:xfrm>
        </p:spPr>
      </p:pic>
      <p:sp>
        <p:nvSpPr>
          <p:cNvPr id="3" name="TextBox 2"/>
          <p:cNvSpPr txBox="1"/>
          <p:nvPr/>
        </p:nvSpPr>
        <p:spPr>
          <a:xfrm>
            <a:off x="2511188" y="600501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164" y="1390591"/>
            <a:ext cx="9703558" cy="43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94466" cy="7317985"/>
          </a:xfrm>
        </p:spPr>
      </p:pic>
      <p:sp>
        <p:nvSpPr>
          <p:cNvPr id="3" name="TextBox 2"/>
          <p:cNvSpPr txBox="1"/>
          <p:nvPr/>
        </p:nvSpPr>
        <p:spPr>
          <a:xfrm>
            <a:off x="2511188" y="600501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188" y="1464220"/>
            <a:ext cx="8842612" cy="46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98"/>
            <a:ext cx="12753839" cy="7544724"/>
          </a:xfrm>
        </p:spPr>
      </p:pic>
      <p:sp>
        <p:nvSpPr>
          <p:cNvPr id="6" name="TextBox 5"/>
          <p:cNvSpPr txBox="1"/>
          <p:nvPr/>
        </p:nvSpPr>
        <p:spPr>
          <a:xfrm>
            <a:off x="5786651" y="3104444"/>
            <a:ext cx="29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dirty="0">
              <a:cs typeface="Angsana New" panose="02020603050405020304" pitchFamily="18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406" y="4029306"/>
            <a:ext cx="2762992" cy="2072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753" y="1571595"/>
            <a:ext cx="1673307" cy="2221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2313">
            <a:off x="2083735" y="1733505"/>
            <a:ext cx="1666449" cy="2221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7604">
            <a:off x="10321316" y="1639158"/>
            <a:ext cx="1725633" cy="23008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574" y="1534823"/>
            <a:ext cx="1355222" cy="2258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24834" y="4123488"/>
            <a:ext cx="2230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             Экологическая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      акция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0927" y="4603763"/>
            <a:ext cx="316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«Мой чистый двор»</a:t>
            </a:r>
          </a:p>
        </p:txBody>
      </p:sp>
    </p:spTree>
    <p:extLst>
      <p:ext uri="{BB962C8B-B14F-4D97-AF65-F5344CB8AC3E}">
        <p14:creationId xmlns:p14="http://schemas.microsoft.com/office/powerpoint/2010/main" val="332867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8" y="0"/>
            <a:ext cx="12296633" cy="727425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3214">
            <a:off x="1622933" y="1366322"/>
            <a:ext cx="2695248" cy="2021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4688">
            <a:off x="9218081" y="1214901"/>
            <a:ext cx="2756981" cy="2067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677" y="1048234"/>
            <a:ext cx="2686876" cy="2015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504" y="3848668"/>
            <a:ext cx="2775044" cy="2081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321" y="3861115"/>
            <a:ext cx="2758447" cy="2068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9548" y="3746501"/>
            <a:ext cx="3949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              Зелёный патруль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«Чистый участок детского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            сада»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56143"/>
          </a:xfrm>
        </p:spPr>
      </p:pic>
      <p:sp>
        <p:nvSpPr>
          <p:cNvPr id="5" name="TextBox 4"/>
          <p:cNvSpPr txBox="1"/>
          <p:nvPr/>
        </p:nvSpPr>
        <p:spPr>
          <a:xfrm>
            <a:off x="2238231" y="240799"/>
            <a:ext cx="889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Тип проекта : </a:t>
            </a:r>
            <a:r>
              <a:rPr lang="ru-RU" sz="2400" dirty="0">
                <a:latin typeface="Monotype Corsiva" panose="03010101010201010101" pitchFamily="66" charset="0"/>
              </a:rPr>
              <a:t>творческий, информационный, познавательный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8233" y="931576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По количеству участников</a:t>
            </a:r>
            <a:r>
              <a:rPr lang="ru-RU" sz="2400" dirty="0">
                <a:latin typeface="Monotype Corsiva" panose="03010101010201010101" pitchFamily="66" charset="0"/>
              </a:rPr>
              <a:t>: коллективный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8233" y="1498027"/>
            <a:ext cx="704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По продолжительности</a:t>
            </a:r>
            <a:r>
              <a:rPr lang="ru-RU" sz="2400" dirty="0">
                <a:latin typeface="Monotype Corsiva" panose="03010101010201010101" pitchFamily="66" charset="0"/>
              </a:rPr>
              <a:t>: краткосрочный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233" y="2101126"/>
            <a:ext cx="6946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Участники</a:t>
            </a:r>
            <a:r>
              <a:rPr lang="ru-RU" sz="2400" dirty="0">
                <a:latin typeface="Monotype Corsiva" panose="03010101010201010101" pitchFamily="66" charset="0"/>
              </a:rPr>
              <a:t>: дети старшей группы, родители,            воспитатель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8232" y="2947916"/>
            <a:ext cx="588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Возраст</a:t>
            </a:r>
            <a:r>
              <a:rPr lang="ru-RU" sz="2400" dirty="0">
                <a:latin typeface="Monotype Corsiva" panose="03010101010201010101" pitchFamily="66" charset="0"/>
              </a:rPr>
              <a:t>: 4-5 лет</a:t>
            </a:r>
          </a:p>
        </p:txBody>
      </p:sp>
    </p:spTree>
    <p:extLst>
      <p:ext uri="{BB962C8B-B14F-4D97-AF65-F5344CB8AC3E}">
        <p14:creationId xmlns:p14="http://schemas.microsoft.com/office/powerpoint/2010/main" val="372847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534" y="1628865"/>
            <a:ext cx="2938817" cy="2204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723" y="1554211"/>
            <a:ext cx="2955926" cy="2216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375" y="4073953"/>
            <a:ext cx="2982130" cy="2236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6823" y="2410655"/>
            <a:ext cx="294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Помогаем дворнику</a:t>
            </a:r>
          </a:p>
        </p:txBody>
      </p:sp>
    </p:spTree>
    <p:extLst>
      <p:ext uri="{BB962C8B-B14F-4D97-AF65-F5344CB8AC3E}">
        <p14:creationId xmlns:p14="http://schemas.microsoft.com/office/powerpoint/2010/main" val="413074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96633" cy="727425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038" y="1272651"/>
            <a:ext cx="2847833" cy="213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050" y="1072164"/>
            <a:ext cx="2872951" cy="2154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050" y="3637128"/>
            <a:ext cx="2866029" cy="2149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841" y="3732662"/>
            <a:ext cx="2866030" cy="2149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4388" y="3226878"/>
            <a:ext cx="316400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Куда исчезает мусор</a:t>
            </a:r>
          </a:p>
        </p:txBody>
      </p:sp>
    </p:spTree>
    <p:extLst>
      <p:ext uri="{BB962C8B-B14F-4D97-AF65-F5344CB8AC3E}">
        <p14:creationId xmlns:p14="http://schemas.microsoft.com/office/powerpoint/2010/main" val="412300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633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2975212" y="2019869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6728" y="1366149"/>
            <a:ext cx="8952931" cy="64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                                         Дидактические 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49" y="2388500"/>
            <a:ext cx="2647665" cy="1985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133" y="2343599"/>
            <a:ext cx="2635473" cy="1976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723" y="2334454"/>
            <a:ext cx="2647665" cy="1985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543" y="4482660"/>
            <a:ext cx="578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«</a:t>
            </a:r>
            <a:r>
              <a:rPr lang="ru-RU" sz="2400" dirty="0">
                <a:latin typeface="Monotype Corsiva" panose="03010101010201010101" pitchFamily="66" charset="0"/>
              </a:rPr>
              <a:t>А знаете ли вы?»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6705" y="4482660"/>
            <a:ext cx="268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2400" dirty="0">
                <a:latin typeface="Monotype Corsiva" panose="03010101010201010101" pitchFamily="66" charset="0"/>
              </a:rPr>
              <a:t>Угадай, что это»</a:t>
            </a:r>
          </a:p>
        </p:txBody>
      </p:sp>
    </p:spTree>
    <p:extLst>
      <p:ext uri="{BB962C8B-B14F-4D97-AF65-F5344CB8AC3E}">
        <p14:creationId xmlns:p14="http://schemas.microsoft.com/office/powerpoint/2010/main" val="388181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8364"/>
            <a:ext cx="12076683" cy="7144142"/>
          </a:xfrm>
        </p:spPr>
      </p:pic>
      <p:sp>
        <p:nvSpPr>
          <p:cNvPr id="3" name="TextBox 2"/>
          <p:cNvSpPr txBox="1"/>
          <p:nvPr/>
        </p:nvSpPr>
        <p:spPr>
          <a:xfrm>
            <a:off x="4611806" y="1253959"/>
            <a:ext cx="603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Подвижные 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62" y="2169376"/>
            <a:ext cx="3613124" cy="2034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961" y="2169376"/>
            <a:ext cx="3598240" cy="2025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0618" y="4451286"/>
            <a:ext cx="423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2400" dirty="0">
                <a:latin typeface="Monotype Corsiva" panose="03010101010201010101" pitchFamily="66" charset="0"/>
              </a:rPr>
              <a:t>На бабушкином дворе</a:t>
            </a:r>
            <a:r>
              <a:rPr lang="ru-RU" dirty="0"/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6836" y="4464138"/>
            <a:ext cx="494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2400" dirty="0">
                <a:latin typeface="Monotype Corsiva" panose="03010101010201010101" pitchFamily="66" charset="0"/>
              </a:rPr>
              <a:t>Вокруг себя обернись и в зверя лесного   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                      превратись»</a:t>
            </a:r>
          </a:p>
        </p:txBody>
      </p:sp>
    </p:spTree>
    <p:extLst>
      <p:ext uri="{BB962C8B-B14F-4D97-AF65-F5344CB8AC3E}">
        <p14:creationId xmlns:p14="http://schemas.microsoft.com/office/powerpoint/2010/main" val="819906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3930555" y="1409482"/>
            <a:ext cx="485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Дыхательная гимнастика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814" y="2180254"/>
            <a:ext cx="5434084" cy="33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6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560" y="-155369"/>
            <a:ext cx="12266560" cy="7056259"/>
          </a:xfrm>
        </p:spPr>
      </p:pic>
      <p:sp>
        <p:nvSpPr>
          <p:cNvPr id="3" name="TextBox 2"/>
          <p:cNvSpPr txBox="1"/>
          <p:nvPr/>
        </p:nvSpPr>
        <p:spPr>
          <a:xfrm>
            <a:off x="3657600" y="1473958"/>
            <a:ext cx="585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Художественная литература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383" y="2120289"/>
            <a:ext cx="1423034" cy="2279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504" y="2164497"/>
            <a:ext cx="1523712" cy="2357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826" y="2164497"/>
            <a:ext cx="1730965" cy="2279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504" y="2215486"/>
            <a:ext cx="2914114" cy="21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19" y="-49098"/>
            <a:ext cx="12248019" cy="7056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333" y="988355"/>
            <a:ext cx="2979760" cy="2234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885" y="3846405"/>
            <a:ext cx="2945208" cy="2208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844" y="978118"/>
            <a:ext cx="2993409" cy="2245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944" y="3846405"/>
            <a:ext cx="2945208" cy="2208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7333" y="3119292"/>
            <a:ext cx="326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«Что такое мусор?» 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        (рисование)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4801" y="3119292"/>
            <a:ext cx="353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«Ветка вербы</a:t>
            </a:r>
            <a:r>
              <a:rPr lang="ru-RU" dirty="0"/>
              <a:t>»</a:t>
            </a:r>
          </a:p>
          <a:p>
            <a:r>
              <a:rPr lang="ru-RU" dirty="0"/>
              <a:t>            (</a:t>
            </a:r>
            <a:r>
              <a:rPr lang="ru-RU" sz="2400" dirty="0">
                <a:latin typeface="Monotype Corsiva" panose="03010101010201010101" pitchFamily="66" charset="0"/>
              </a:rPr>
              <a:t>лепка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148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17141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67" y="1935966"/>
            <a:ext cx="2866030" cy="1612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495" y="4308536"/>
            <a:ext cx="2906973" cy="1635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5964" y="1289635"/>
            <a:ext cx="494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3600" dirty="0">
                <a:latin typeface="Monotype Corsiva" panose="03010101010201010101" pitchFamily="66" charset="0"/>
              </a:rPr>
              <a:t>Вторая жизнь отходам»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827" y="2637789"/>
            <a:ext cx="1771114" cy="2351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453" y="1853506"/>
            <a:ext cx="2362265" cy="1771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453" y="4172010"/>
            <a:ext cx="2362265" cy="17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26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7" y="0"/>
            <a:ext cx="12296633" cy="7274257"/>
          </a:xfrm>
        </p:spPr>
      </p:pic>
      <p:sp>
        <p:nvSpPr>
          <p:cNvPr id="5" name="TextBox 4"/>
          <p:cNvSpPr txBox="1"/>
          <p:nvPr/>
        </p:nvSpPr>
        <p:spPr>
          <a:xfrm>
            <a:off x="2852381" y="1287938"/>
            <a:ext cx="817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Творческая мастерская «Ловкие пальчики</a:t>
            </a:r>
            <a:r>
              <a:rPr lang="ru-RU" dirty="0"/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45" y="1934269"/>
            <a:ext cx="2875128" cy="2156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047" y="1886724"/>
            <a:ext cx="2875128" cy="2156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96" y="3765658"/>
            <a:ext cx="2875128" cy="2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1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5" name="TextBox 4"/>
          <p:cNvSpPr txBox="1"/>
          <p:nvPr/>
        </p:nvSpPr>
        <p:spPr>
          <a:xfrm>
            <a:off x="4016990" y="1246995"/>
            <a:ext cx="817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Консультация для родителей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7606" y="2055813"/>
            <a:ext cx="105360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Зачем детям нужно знать, что такое экология».</a:t>
            </a:r>
            <a:r>
              <a:rPr lang="ru-RU" dirty="0"/>
              <a:t> 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Время на стыке тысячелетий можно, без сомнения, назвать временем переосмысления человечеством своего места и своей роли в мире природы. Последнее десятилетие XX века вплоть до наших дней мы являемся свидетелями развития двух значимых с точки зрения экологии процессов: углубления экологических проблем планеты до кризисного состояния и их осмысления человечеством. И если современное взрослое поколение начинало понимать исключительную важность бережного отношения к окружающему миру уже в сознательном возрасте, то нашим детям просто жизненно необходимо заложить экологическое восприятие мира в основу сознания.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Так что же это за наука такая - «ЭКОЛОГИЯ»? Чем занимается? Что изучает? Уровень «парниковых газов» в атмосфере? Степень загрязненности водоемов? Вред от нефтяных пятен в океане? Зачем это маленьким детям, спросите вы.</a:t>
            </a:r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43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260609"/>
          </a:xfrm>
        </p:spPr>
      </p:pic>
      <p:sp>
        <p:nvSpPr>
          <p:cNvPr id="5" name="TextBox 4"/>
          <p:cNvSpPr txBox="1"/>
          <p:nvPr/>
        </p:nvSpPr>
        <p:spPr>
          <a:xfrm>
            <a:off x="2920621" y="545910"/>
            <a:ext cx="589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             Актуальность.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5055" y="1192241"/>
            <a:ext cx="78449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Одна из проблем, с которой сталкивается каждый из нас- это мусор. Брошенные на улице банки, бутылки, отходы вокруг переполненных контейнеров, свалки в местах отдыха, к сожалению, неотъемлемая часть нашего окружения. Твёрдые бытовые отходы(ТБО)- один из важнейших загрязнителей природы. Каждый гражданин ежегодно «производит» 300кг. твёрдых отходов: бумага, стекло, пластмасса, ткань. Нас заинтересовала данная тема, и мы изучили проблему ТБО, а также разработать свой метод экологической утилизации мусора с целью привлечения внимания к проблеме окружающей среды и поисков методов вторичного использования бытовых отходов</a:t>
            </a:r>
            <a:r>
              <a:rPr lang="ru-RU" dirty="0">
                <a:latin typeface="Monotype Corsiva" panose="03010101010201010101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85604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Прямоугольник 2"/>
          <p:cNvSpPr/>
          <p:nvPr/>
        </p:nvSpPr>
        <p:spPr>
          <a:xfrm>
            <a:off x="1487606" y="2055813"/>
            <a:ext cx="1053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6288" y="365124"/>
            <a:ext cx="11163868" cy="59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Экология - наука о доме, о месте обитания. А где мы все обитаем, если в корень посмотреть? Разумеется, в мире природы и ее ресурсов: она дает нам и пищу, и одежду, и дом - в общем, все необходимое для нашего существования. Но ведь у нас есть еще и соседи - другие живые организмы, которые нас окружают, и с которыми желательно не портить отношения. А есть еще и неживая природа, способная радикально изменить наши условия проживания. И все это нужно учитывать, обо всем помнить и ВСЕ ЛЮБИТЬ как данность. И дошкольный период - самое благодатное время, когда через эмоциональную сферу можно формировать познавательный интерес к природе и желание общаться с ней. Именно на этапе дошкольного детства ребенок получает эмоциональные впечатления о природе, накапливает представления о разных формах жизни, то есть, у него формируются первоосновы экологического мышления, сознания, закладываются начальные элементы экологической культуры.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От того, как ребенок научится мыслить и чувствовать окружающий мир природы, как воспримет ценности мировой культуры, зависит то, как он будет действовать, какие поступки совершать. И основы восприятия человеком мира закладываются через совместную творческую деятельность детей и взрослых в детском саду и в семье.</a:t>
            </a:r>
          </a:p>
          <a:p>
            <a:pPr algn="just"/>
            <a:r>
              <a:rPr lang="ru-RU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3795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3794078" y="1690688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03510" y="1367522"/>
            <a:ext cx="491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Работа с родителями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539" y="1845007"/>
            <a:ext cx="1921207" cy="2886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304" y="2353156"/>
            <a:ext cx="2492991" cy="1869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666" y="1845007"/>
            <a:ext cx="1973595" cy="2631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5271" y="4815769"/>
            <a:ext cx="515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Подготовка к экологическому празднику</a:t>
            </a:r>
          </a:p>
        </p:txBody>
      </p:sp>
    </p:spTree>
    <p:extLst>
      <p:ext uri="{BB962C8B-B14F-4D97-AF65-F5344CB8AC3E}">
        <p14:creationId xmlns:p14="http://schemas.microsoft.com/office/powerpoint/2010/main" val="268465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28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4106838" y="1367522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Работа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856" y="2458304"/>
            <a:ext cx="3143532" cy="2357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142" y="2458304"/>
            <a:ext cx="3143532" cy="23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4258101" y="1367522"/>
            <a:ext cx="589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Работа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64" y="1907589"/>
            <a:ext cx="3040523" cy="2013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672" y="1907588"/>
            <a:ext cx="3040523" cy="2013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324" y="4123730"/>
            <a:ext cx="3046231" cy="2017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330" y="4123730"/>
            <a:ext cx="3040523" cy="2013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4062" y="2607126"/>
            <a:ext cx="331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Экологический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279398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4291653" y="1367522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Работа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873" y="2122831"/>
            <a:ext cx="2697775" cy="1786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174" y="2109101"/>
            <a:ext cx="2656831" cy="1759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651" y="2055813"/>
            <a:ext cx="2697775" cy="1786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99" y="4084950"/>
            <a:ext cx="2697775" cy="1786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005" y="4069666"/>
            <a:ext cx="2697775" cy="17868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7026" y="4501420"/>
            <a:ext cx="19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Дефиле- шоу</a:t>
            </a:r>
          </a:p>
        </p:txBody>
      </p:sp>
    </p:spTree>
    <p:extLst>
      <p:ext uri="{BB962C8B-B14F-4D97-AF65-F5344CB8AC3E}">
        <p14:creationId xmlns:p14="http://schemas.microsoft.com/office/powerpoint/2010/main" val="153695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4476465" y="1367522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Работа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88" y="2238232"/>
            <a:ext cx="2575824" cy="1706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165" y="2238232"/>
            <a:ext cx="2614750" cy="1731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359" y="2238232"/>
            <a:ext cx="2575824" cy="1706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900" y="4168676"/>
            <a:ext cx="2575824" cy="1931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782" y="4353636"/>
            <a:ext cx="2637489" cy="17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9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3835021" y="1337482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Работа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457" y="2178656"/>
            <a:ext cx="2254251" cy="1690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901" y="2178656"/>
            <a:ext cx="2254251" cy="1690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901" y="4357312"/>
            <a:ext cx="2254251" cy="1690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457" y="4357312"/>
            <a:ext cx="2254251" cy="169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2818" y="3879521"/>
            <a:ext cx="326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2400" dirty="0">
                <a:latin typeface="Monotype Corsiva" panose="03010101010201010101" pitchFamily="66" charset="0"/>
              </a:rPr>
              <a:t>Из чего же сделаны наши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         игрушки»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7933" y="3576219"/>
            <a:ext cx="25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             Конкурс</a:t>
            </a:r>
          </a:p>
        </p:txBody>
      </p:sp>
    </p:spTree>
    <p:extLst>
      <p:ext uri="{BB962C8B-B14F-4D97-AF65-F5344CB8AC3E}">
        <p14:creationId xmlns:p14="http://schemas.microsoft.com/office/powerpoint/2010/main" val="3788450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TextBox 2"/>
          <p:cNvSpPr txBox="1"/>
          <p:nvPr/>
        </p:nvSpPr>
        <p:spPr>
          <a:xfrm>
            <a:off x="2906973" y="1367522"/>
            <a:ext cx="713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Результаты проектной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3642" y="2055813"/>
            <a:ext cx="9170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В ходе проекта у детей появился интерес к узнаванию природы, проблеме загрязнения окружающей среды, навыкам наблюдения.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Очень важно было то , что неотъемлемой частью проекта стали родители. Благодаря их творческому подходу, энтузиазму и умелым рукам, воплотилось то, что мы часто обсуждали с детьми: как же помочь городу? Что можно сделать из мусорных отходов, из того, что нам больше не нужно и не пригодится в жизни?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Наш проект- это звонок для каждого. Говорят, что чисто не там, где убирают, а там, где не мусорят.  </a:t>
            </a:r>
          </a:p>
        </p:txBody>
      </p:sp>
    </p:spTree>
    <p:extLst>
      <p:ext uri="{BB962C8B-B14F-4D97-AF65-F5344CB8AC3E}">
        <p14:creationId xmlns:p14="http://schemas.microsoft.com/office/powerpoint/2010/main" val="2819129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6633" cy="7274257"/>
          </a:xfrm>
        </p:spPr>
      </p:pic>
      <p:sp>
        <p:nvSpPr>
          <p:cNvPr id="3" name="Прямоугольник 2"/>
          <p:cNvSpPr/>
          <p:nvPr/>
        </p:nvSpPr>
        <p:spPr>
          <a:xfrm>
            <a:off x="3643953" y="1027906"/>
            <a:ext cx="5923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Список использованной литературы</a:t>
            </a:r>
            <a:endParaRPr lang="ru-RU" sz="3600" dirty="0">
              <a:latin typeface="Monotype Corsiva" panose="03010101010201010101" pitchFamily="66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Бондаренко Т. М.. Экологические занятия с детьми 5-6 лет,- Воронеж, 2002.</a:t>
            </a:r>
          </a:p>
          <a:p>
            <a:pPr algn="just">
              <a:buFont typeface="+mj-lt"/>
              <a:buAutoNum type="arabicPeriod"/>
            </a:pPr>
            <a:r>
              <a:rPr lang="ru-RU" sz="2400" dirty="0" err="1">
                <a:latin typeface="Monotype Corsiva" panose="03010101010201010101" pitchFamily="66" charset="0"/>
              </a:rPr>
              <a:t>Горькова</a:t>
            </a:r>
            <a:r>
              <a:rPr lang="ru-RU" sz="2400" dirty="0">
                <a:latin typeface="Monotype Corsiva" panose="03010101010201010101" pitchFamily="66" charset="0"/>
              </a:rPr>
              <a:t> Л. Г. Кочергина А. В. Сценарии занятий по экологическому воспитанию дошкольников, - М.: ВАКО, 2005.</a:t>
            </a:r>
          </a:p>
          <a:p>
            <a:pPr algn="just">
              <a:buFont typeface="+mj-lt"/>
              <a:buAutoNum type="arabicPeriod"/>
            </a:pPr>
            <a:r>
              <a:rPr lang="ru-RU" sz="2400" dirty="0" err="1">
                <a:latin typeface="Monotype Corsiva" panose="03010101010201010101" pitchFamily="66" charset="0"/>
              </a:rPr>
              <a:t>Гульянц</a:t>
            </a:r>
            <a:r>
              <a:rPr lang="ru-RU" sz="2400" dirty="0">
                <a:latin typeface="Monotype Corsiva" panose="03010101010201010101" pitchFamily="66" charset="0"/>
              </a:rPr>
              <a:t> Э. К. Что можно сделать из природного материала, - М.: Просвещение, 1984.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Каменева Л. А. Как знакомить дошкольников с природой: пособие для воспитателей детского сада,  / под ред. П. Г. </a:t>
            </a:r>
            <a:r>
              <a:rPr lang="ru-RU" sz="2400" dirty="0" err="1">
                <a:latin typeface="Monotype Corsiva" panose="03010101010201010101" pitchFamily="66" charset="0"/>
              </a:rPr>
              <a:t>Саморуковой</a:t>
            </a:r>
            <a:r>
              <a:rPr lang="ru-RU" sz="2400" dirty="0">
                <a:latin typeface="Monotype Corsiva" panose="03010101010201010101" pitchFamily="66" charset="0"/>
              </a:rPr>
              <a:t>. - М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Мазурина А. Ф. Наблюдения и труд в природе, - М.: Просвещение, 1976.- СПб, 1998.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4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1193"/>
            <a:ext cx="12337577" cy="7629099"/>
          </a:xfrm>
        </p:spPr>
      </p:pic>
      <p:sp>
        <p:nvSpPr>
          <p:cNvPr id="7" name="TextBox 6"/>
          <p:cNvSpPr txBox="1"/>
          <p:nvPr/>
        </p:nvSpPr>
        <p:spPr>
          <a:xfrm>
            <a:off x="3241964" y="973778"/>
            <a:ext cx="65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              Модель трёх вопросов.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5996"/>
              </p:ext>
            </p:extLst>
          </p:nvPr>
        </p:nvGraphicFramePr>
        <p:xfrm>
          <a:off x="2174240" y="1877906"/>
          <a:ext cx="8127999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Что</a:t>
                      </a:r>
                      <a:r>
                        <a:rPr lang="ru-RU" sz="2400" baseline="0" dirty="0">
                          <a:latin typeface="Monotype Corsiva" panose="03010101010201010101" pitchFamily="66" charset="0"/>
                        </a:rPr>
                        <a:t> я знаю о мусоре?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Что хочу узнать?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Как узнать?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Мусор- это пакеты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Откуда появляется мусор?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Спросить у 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Банки, стекло, бумага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Куда исчезает мусор?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Посмотреть в интернете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Пищевые отходы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Чем вреден мусор?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Посмотреть по телевизору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Мусор приносит</a:t>
                      </a:r>
                      <a:r>
                        <a:rPr lang="ru-RU" sz="2400" baseline="0" dirty="0">
                          <a:latin typeface="Monotype Corsiva" panose="03010101010201010101" pitchFamily="66" charset="0"/>
                        </a:rPr>
                        <a:t> вред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Как уничтожают мусор?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Спросить у воспитателя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Мусор нужно уничтожать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Можно ли использовать бытовой мусор?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otype Corsiva" panose="03010101010201010101" pitchFamily="66" charset="0"/>
                        </a:rPr>
                        <a:t>Спросить у бабушки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3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</p:spPr>
      </p:pic>
      <p:sp>
        <p:nvSpPr>
          <p:cNvPr id="5" name="TextBox 4"/>
          <p:cNvSpPr txBox="1"/>
          <p:nvPr/>
        </p:nvSpPr>
        <p:spPr>
          <a:xfrm>
            <a:off x="3028209" y="1021278"/>
            <a:ext cx="54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                        </a:t>
            </a:r>
            <a:r>
              <a:rPr lang="ru-RU" sz="3600" dirty="0">
                <a:latin typeface="Monotype Corsiva" panose="03010101010201010101" pitchFamily="66" charset="0"/>
              </a:rPr>
              <a:t>Цель.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5654" y="1667609"/>
            <a:ext cx="8325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Формировать умение анализировать экологическую проблему, способствовать развитию творческого воображения и фантазии, чувства цвета и стиля при изготовлении костюмов и поделок из вторсырья, как способ привлечения внимания к проблеме загрязнения                         окружающей среды.  </a:t>
            </a:r>
          </a:p>
        </p:txBody>
      </p:sp>
    </p:spTree>
    <p:extLst>
      <p:ext uri="{BB962C8B-B14F-4D97-AF65-F5344CB8AC3E}">
        <p14:creationId xmlns:p14="http://schemas.microsoft.com/office/powerpoint/2010/main" val="173209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</p:spPr>
      </p:pic>
      <p:sp>
        <p:nvSpPr>
          <p:cNvPr id="3" name="TextBox 2"/>
          <p:cNvSpPr txBox="1"/>
          <p:nvPr/>
        </p:nvSpPr>
        <p:spPr>
          <a:xfrm>
            <a:off x="4595750" y="-104181"/>
            <a:ext cx="331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                              Задачи.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3184" y="1096148"/>
            <a:ext cx="7528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Способствовать развитию у детей экологической культуры, умение видеть экологическую проблему и находить пути её решения.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Развивать творческую способность в изготовлении поделок; дать родителям и детям возможность продемонстрировать свои творческие способности.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Стимулировать познавательный интерес детей к проблеме окружающей среды.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Совершенствовать у детей уровень накопительных практических навыков: побуждать к словотворчеству, изобразительной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90843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</p:spPr>
      </p:pic>
      <p:sp>
        <p:nvSpPr>
          <p:cNvPr id="3" name="TextBox 2"/>
          <p:cNvSpPr txBox="1"/>
          <p:nvPr/>
        </p:nvSpPr>
        <p:spPr>
          <a:xfrm>
            <a:off x="2802577" y="365125"/>
            <a:ext cx="5807033" cy="64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</a:t>
            </a:r>
            <a:r>
              <a:rPr lang="ru-RU" sz="3600" dirty="0">
                <a:latin typeface="Monotype Corsiva" panose="03010101010201010101" pitchFamily="66" charset="0"/>
              </a:rPr>
              <a:t>Ожидаемые результаты.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5653" y="1011458"/>
            <a:ext cx="75608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Для детей</a:t>
            </a:r>
            <a:r>
              <a:rPr lang="ru-RU" sz="2400" dirty="0">
                <a:latin typeface="Monotype Corsiva" panose="03010101010201010101" pitchFamily="66" charset="0"/>
              </a:rPr>
              <a:t>: привития детям экологической культуры; ответственное отношение к общественно- значимым заданиям;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развитие у детей инициативы, активности, самостоятельности; приобретение новых знаний и впечатлений об окружающем мире.</a:t>
            </a:r>
          </a:p>
          <a:p>
            <a:r>
              <a:rPr lang="ru-RU" sz="2400" b="1" u="sng" dirty="0">
                <a:latin typeface="Monotype Corsiva" panose="03010101010201010101" pitchFamily="66" charset="0"/>
              </a:rPr>
              <a:t>Для воспитателя</a:t>
            </a:r>
            <a:r>
              <a:rPr lang="ru-RU" sz="2400" dirty="0">
                <a:latin typeface="Monotype Corsiva" panose="03010101010201010101" pitchFamily="66" charset="0"/>
              </a:rPr>
              <a:t>: повышение профессионализма; внедрение новых методов в работе с детьми и родителями; личностный и профессиональный рост; самореализация.</a:t>
            </a:r>
          </a:p>
          <a:p>
            <a:r>
              <a:rPr lang="ru-RU" sz="2400" b="1" u="sng" dirty="0">
                <a:latin typeface="Monotype Corsiva" panose="03010101010201010101" pitchFamily="66" charset="0"/>
              </a:rPr>
              <a:t>Для родителей</a:t>
            </a:r>
            <a:r>
              <a:rPr lang="ru-RU" sz="2400" dirty="0">
                <a:latin typeface="Monotype Corsiva" panose="03010101010201010101" pitchFamily="66" charset="0"/>
              </a:rPr>
              <a:t>: повышение уровня личностного сознания; укрепление отношений между детьми и родителями; самореализация. </a:t>
            </a:r>
          </a:p>
        </p:txBody>
      </p:sp>
    </p:spTree>
    <p:extLst>
      <p:ext uri="{BB962C8B-B14F-4D97-AF65-F5344CB8AC3E}">
        <p14:creationId xmlns:p14="http://schemas.microsoft.com/office/powerpoint/2010/main" val="288871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</p:spPr>
      </p:pic>
      <p:sp>
        <p:nvSpPr>
          <p:cNvPr id="3" name="TextBox 2"/>
          <p:cNvSpPr txBox="1"/>
          <p:nvPr/>
        </p:nvSpPr>
        <p:spPr>
          <a:xfrm>
            <a:off x="2660072" y="522514"/>
            <a:ext cx="641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</a:t>
            </a:r>
            <a:r>
              <a:rPr lang="ru-RU" sz="3600" dirty="0">
                <a:latin typeface="Monotype Corsiva" panose="03010101010201010101" pitchFamily="66" charset="0"/>
              </a:rPr>
              <a:t>Этапы реализации проекта.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020" y="1326234"/>
            <a:ext cx="8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                                1. Организационный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3190" y="2339439"/>
            <a:ext cx="7528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Воспитатель раскрывает проблему, вхождение детей в проект.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Вызвать положительный отклик родителей на существенную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143605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42245"/>
          </a:xfrm>
        </p:spPr>
      </p:pic>
      <p:sp>
        <p:nvSpPr>
          <p:cNvPr id="3" name="TextBox 2"/>
          <p:cNvSpPr txBox="1"/>
          <p:nvPr/>
        </p:nvSpPr>
        <p:spPr>
          <a:xfrm>
            <a:off x="2101933" y="546265"/>
            <a:ext cx="793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</a:t>
            </a:r>
            <a:r>
              <a:rPr lang="ru-RU" sz="3600" dirty="0">
                <a:latin typeface="Monotype Corsiva" panose="03010101010201010101" pitchFamily="66" charset="0"/>
              </a:rPr>
              <a:t>2. Планирование 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044" y="490359"/>
            <a:ext cx="5035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                                      Педагог.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420" y="1820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54799" y="1567543"/>
            <a:ext cx="455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Беседы</a:t>
            </a:r>
            <a:r>
              <a:rPr lang="ru-RU" sz="2400" dirty="0">
                <a:latin typeface="Monotype Corsiva" panose="03010101010201010101" pitchFamily="66" charset="0"/>
              </a:rPr>
              <a:t>: по теме проекта.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4799" y="2065635"/>
            <a:ext cx="773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Дидактические и настольно- печатные игры</a:t>
            </a:r>
            <a:r>
              <a:rPr lang="ru-RU" sz="2400" dirty="0">
                <a:latin typeface="Monotype Corsiva" panose="03010101010201010101" pitchFamily="66" charset="0"/>
              </a:rPr>
              <a:t>: «А знаете ли вы?», «Угадай, что это».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4799" y="2933059"/>
            <a:ext cx="737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Подвижные игры</a:t>
            </a:r>
            <a:r>
              <a:rPr lang="ru-RU" sz="2400" dirty="0">
                <a:latin typeface="Monotype Corsiva" panose="03010101010201010101" pitchFamily="66" charset="0"/>
              </a:rPr>
              <a:t>: «Вокруг себя обернись и в зверя лесного превратись», «Хорошо- плохо», «Птичка- невеличка», «На бабушкином дворе».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4398" y="4133388"/>
            <a:ext cx="6502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Monotype Corsiva" panose="03010101010201010101" pitchFamily="66" charset="0"/>
              </a:rPr>
              <a:t>НОД(познавательное развитие</a:t>
            </a:r>
            <a:r>
              <a:rPr lang="ru-RU" sz="2400" dirty="0">
                <a:latin typeface="Monotype Corsiva" panose="03010101010201010101" pitchFamily="66" charset="0"/>
              </a:rPr>
              <a:t>): беседы: «В природе нет ничего лишнего», «Чистая планета», «Берегите природу».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Экологическая акция «Мой чистый двор».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Зелёный патруль «Чистый участок детского сада».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Наблюдения за трудом дворника.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Наблюдения «Куда исчезает мусор в детском саду».</a:t>
            </a:r>
          </a:p>
        </p:txBody>
      </p:sp>
    </p:spTree>
    <p:extLst>
      <p:ext uri="{BB962C8B-B14F-4D97-AF65-F5344CB8AC3E}">
        <p14:creationId xmlns:p14="http://schemas.microsoft.com/office/powerpoint/2010/main" val="3885169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1482</Words>
  <Application>Microsoft Office PowerPoint</Application>
  <PresentationFormat>Широкоэкранный</PresentationFormat>
  <Paragraphs>139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FangSong</vt:lpstr>
      <vt:lpstr>Angsana New</vt:lpstr>
      <vt:lpstr>Arial</vt:lpstr>
      <vt:lpstr>Calibri</vt:lpstr>
      <vt:lpstr>Calibri Light</vt:lpstr>
      <vt:lpstr>Monotype Corsiva</vt:lpstr>
      <vt:lpstr>Тема Office</vt:lpstr>
      <vt:lpstr>Презентация PowerPoint</vt:lpstr>
      <vt:lpstr>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71</cp:revision>
  <dcterms:created xsi:type="dcterms:W3CDTF">2017-08-24T14:51:30Z</dcterms:created>
  <dcterms:modified xsi:type="dcterms:W3CDTF">2022-03-18T08:41:58Z</dcterms:modified>
</cp:coreProperties>
</file>