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19"/>
  </p:notesMasterIdLst>
  <p:sldIdLst>
    <p:sldId id="257" r:id="rId2"/>
    <p:sldId id="256" r:id="rId3"/>
    <p:sldId id="258" r:id="rId4"/>
    <p:sldId id="282" r:id="rId5"/>
    <p:sldId id="264" r:id="rId6"/>
    <p:sldId id="265" r:id="rId7"/>
    <p:sldId id="266" r:id="rId8"/>
    <p:sldId id="267" r:id="rId9"/>
    <p:sldId id="272" r:id="rId10"/>
    <p:sldId id="281" r:id="rId11"/>
    <p:sldId id="268" r:id="rId12"/>
    <p:sldId id="273" r:id="rId13"/>
    <p:sldId id="269" r:id="rId14"/>
    <p:sldId id="286" r:id="rId15"/>
    <p:sldId id="289" r:id="rId16"/>
    <p:sldId id="270" r:id="rId17"/>
    <p:sldId id="288" r:id="rId18"/>
  </p:sldIdLst>
  <p:sldSz cx="9144000" cy="6858000" type="screen4x3"/>
  <p:notesSz cx="68691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CC"/>
    <a:srgbClr val="CCFF33"/>
    <a:srgbClr val="CC0066"/>
    <a:srgbClr val="CCFFFF"/>
    <a:srgbClr val="FF66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24" autoAdjust="0"/>
  </p:normalViewPr>
  <p:slideViewPr>
    <p:cSldViewPr>
      <p:cViewPr varScale="1">
        <p:scale>
          <a:sx n="69" d="100"/>
          <a:sy n="69" d="100"/>
        </p:scale>
        <p:origin x="13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616" cy="500142"/>
          </a:xfrm>
          <a:prstGeom prst="rect">
            <a:avLst/>
          </a:prstGeom>
        </p:spPr>
        <p:txBody>
          <a:bodyPr vert="horz" lIns="96405" tIns="48203" rIns="96405" bIns="48203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0908" y="0"/>
            <a:ext cx="2976616" cy="500142"/>
          </a:xfrm>
          <a:prstGeom prst="rect">
            <a:avLst/>
          </a:prstGeom>
        </p:spPr>
        <p:txBody>
          <a:bodyPr vert="horz" lIns="96405" tIns="48203" rIns="96405" bIns="48203" rtlCol="0"/>
          <a:lstStyle>
            <a:lvl1pPr algn="r">
              <a:defRPr sz="1300"/>
            </a:lvl1pPr>
          </a:lstStyle>
          <a:p>
            <a:pPr>
              <a:defRPr/>
            </a:pPr>
            <a:fld id="{AE8ADE8A-67AA-49F2-8032-D6BA94C0425D}" type="datetimeFigureOut">
              <a:rPr lang="ru-RU"/>
              <a:pPr>
                <a:defRPr/>
              </a:pPr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05" tIns="48203" rIns="96405" bIns="4820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912" y="4751348"/>
            <a:ext cx="5495290" cy="4501277"/>
          </a:xfrm>
          <a:prstGeom prst="rect">
            <a:avLst/>
          </a:prstGeom>
        </p:spPr>
        <p:txBody>
          <a:bodyPr vert="horz" wrap="square" lIns="96405" tIns="48203" rIns="96405" bIns="4820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76616" cy="500142"/>
          </a:xfrm>
          <a:prstGeom prst="rect">
            <a:avLst/>
          </a:prstGeom>
        </p:spPr>
        <p:txBody>
          <a:bodyPr vert="horz" lIns="96405" tIns="48203" rIns="96405" bIns="4820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0908" y="9500960"/>
            <a:ext cx="2976616" cy="500142"/>
          </a:xfrm>
          <a:prstGeom prst="rect">
            <a:avLst/>
          </a:prstGeom>
        </p:spPr>
        <p:txBody>
          <a:bodyPr vert="horz" lIns="96405" tIns="48203" rIns="96405" bIns="48203" rtlCol="0" anchor="b"/>
          <a:lstStyle>
            <a:lvl1pPr algn="r">
              <a:defRPr sz="1300"/>
            </a:lvl1pPr>
          </a:lstStyle>
          <a:p>
            <a:pPr>
              <a:defRPr/>
            </a:pPr>
            <a:fld id="{458F4FB3-3FD6-41AD-BDF4-BC3E90756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82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30DC6-83A2-4AB3-BA17-7184AAAE1D65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1126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13563-F08E-4E3D-A2B3-E8DF9A4D97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756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4C1F8-E5A8-44E5-9012-4EF31F7A02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23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76886-B8ED-4FD2-ACB5-4F200B783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1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1BE6-F4C4-4F45-BB75-0B33EF5966BF}" type="datetimeFigureOut">
              <a:rPr lang="ru-RU" smtClean="0"/>
              <a:pPr>
                <a:defRPr/>
              </a:pPr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86117-C6AC-43F8-8311-19C937AD7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6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5F72-6A61-4DB0-8293-D24234432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628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79CCE-1E86-4B62-BF35-52B98F3BE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759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3A5E3-9F82-4B0E-A6F7-1ACAF563B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746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996CC-2F49-4610-9B41-443ED05E6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6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FCF7C-86C7-43A8-ACE7-CA0C7D9AB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25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B8E24-29D8-463F-A182-E249D1641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51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01010-DD41-4FB8-A1A3-BF72123893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185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35B48-D6C0-46FE-A5E0-F6EC5250A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329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1BE6-F4C4-4F45-BB75-0B33EF5966BF}" type="datetimeFigureOut">
              <a:rPr lang="ru-RU" smtClean="0"/>
              <a:pPr>
                <a:defRPr/>
              </a:pPr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86117-C6AC-43F8-8311-19C937AD7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3613/art-and-children.0/0_18299_9ee3e1c8_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b/3/922/1178922/f_16673489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files/imagecache/orig_with_logo/i/4_15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kvazu.narod.ru/" TargetMode="External"/><Relationship Id="rId7" Type="http://schemas.openxmlformats.org/officeDocument/2006/relationships/hyperlink" Target="http://ib1.keep4u.ru/b/080829/99/99dc5d885296ba2c99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balyti.ru/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files/imagecache/orig_with_logo2/images/techno/form-a-line01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51519" y="1556791"/>
            <a:ext cx="7992243" cy="1728193"/>
          </a:xfrm>
          <a:prstGeom prst="rect">
            <a:avLst/>
          </a:prstGeom>
          <a:scene3d>
            <a:camera prst="orthographicFront"/>
            <a:lightRig rig="sunset" dir="t"/>
          </a:scene3d>
          <a:sp3d prstMaterial="flat"/>
        </p:spPr>
        <p:txBody>
          <a:bodyPr wrap="none" fromWordArt="1">
            <a:prstTxWarp prst="textPlain">
              <a:avLst>
                <a:gd name="adj" fmla="val 50274"/>
              </a:avLst>
            </a:prstTxWarp>
          </a:bodyPr>
          <a:lstStyle/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Креативное развитие детей 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старшего дошкольного возраста</a:t>
            </a:r>
          </a:p>
          <a:p>
            <a:pPr algn="ctr">
              <a:defRPr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м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етодом </a:t>
            </a:r>
            <a:r>
              <a:rPr lang="ru-RU" sz="2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изонити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76263" y="2698750"/>
            <a:ext cx="1327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4" name="Text Box 32"/>
          <p:cNvSpPr txBox="1">
            <a:spLocks noChangeArrowheads="1"/>
          </p:cNvSpPr>
          <p:nvPr/>
        </p:nvSpPr>
        <p:spPr bwMode="auto">
          <a:xfrm>
            <a:off x="899592" y="634878"/>
            <a:ext cx="7344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99FF33"/>
                </a:solidFill>
              </a:rPr>
              <a:t>МБДОУ «Зырянский детский сад»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355976" y="5856969"/>
            <a:ext cx="4104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Воспитатель первой квалификационной категории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Илюшина Галина Владимировна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3" t="33247" r="28879" b="28065"/>
          <a:stretch>
            <a:fillRect/>
          </a:stretch>
        </p:blipFill>
        <p:spPr bwMode="auto">
          <a:xfrm>
            <a:off x="5580112" y="3629520"/>
            <a:ext cx="2232248" cy="22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8" descr="baboch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3629520"/>
            <a:ext cx="3779713" cy="29678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55626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1215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514475" y="220662"/>
            <a:ext cx="5505797" cy="576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Методы, приёмы и формы работы</a:t>
            </a:r>
            <a:r>
              <a:rPr lang="ru-RU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7950" y="1052513"/>
            <a:ext cx="88931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  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Словесные методы: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объяснение, вопросы, игровые упражнения, беседы, использование художественного слова (загадки, чтение стихотворения, рассказывание сказки).</a:t>
            </a:r>
          </a:p>
          <a:p>
            <a:pPr algn="just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Данные методы и приемы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используются,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чтобы создать интерес к  определенному занятию. Постоянным спутником ребенка должно стать образное, меткое и мудрое народное слово : «Не привыкай к безделью – учись рукоделью», «Дело и труд – все перетрут», «У кого сноровка, тот и действует ловко». Чтобы заинтриговать детей, используются загадки: «Конь стальной, хвост льняной», «Ныряла-ныряла, да хвост потеряла».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79388" y="4149725"/>
            <a:ext cx="87130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Наглядные методы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показ иллюстраций, рассматривание образца готовой работы, демонстрация приёмов выполнения работы (как взрослым, так и ребёнком).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239838" y="4783931"/>
            <a:ext cx="743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1520" y="1125538"/>
            <a:ext cx="874801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Практические приемы: 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отмерить нить, вдеть нить в иглу, завязать узелок, работать с трафаретом, умение заполнять угол, окружность, оформлять свою вышивку в картину (панно).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95536" y="3068638"/>
            <a:ext cx="842461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Формы работы с детьми: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индивидуальная и подгрупповая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(5-8 человек).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Последовательность овладения навыками: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Заполнение угла.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Заполнение окружности и дуги.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Моделирование изображений из окружностей и углов разного размера.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042988" y="115888"/>
            <a:ext cx="7486650" cy="576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Методы, приёмы и формы работы.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/>
      <p:bldP spid="337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Для работы в технике изонити достаточно овладеть двумя основными приёмами: заполнение угла и заполнение круга. 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5288" y="1484313"/>
            <a:ext cx="59039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Заполнение угла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 изнанке картона начертите угол, разделите каждую сторону на равное количество частей. Проколите точки булавкой или тонким шилом, вденьте нить в иглу и заполните угол по схеме.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4824" name="Picture 8" descr="Изонить, техника заполнения угл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1268413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Изонить, техника заполнения окружно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284538"/>
            <a:ext cx="1905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519363" y="3213100"/>
            <a:ext cx="6410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Заполнение окружности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Начертите циркулем окружность, поделите ее на 12 равных частей, сделайте проколы булавкой в точках деления. Вденьте нитку в иголку и заполните окружность по схеме.</a:t>
            </a:r>
          </a:p>
        </p:txBody>
      </p:sp>
      <p:pic>
        <p:nvPicPr>
          <p:cNvPr id="34827" name="Picture 11" descr="Изонить, техника заполнения дуг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4878388"/>
            <a:ext cx="34194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50825" y="5229225"/>
            <a:ext cx="5184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Заполнение дуги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Начертите дугу, разделите ее на равные части, сделайте проколы в точках деления. Вденьте нитку в иголку и заполните фигуру по схеме.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411413" y="472440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Дополнительный приём – заполнение дуги.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66"/>
            <a:ext cx="835824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приёмы выполнения </a:t>
            </a:r>
            <a:r>
              <a:rPr lang="ru-RU" sz="2400" b="1" i="1" cap="all" dirty="0" err="1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изонити</a:t>
            </a:r>
            <a:endParaRPr lang="ru-RU" sz="2400" b="1" i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34826" grpId="0"/>
      <p:bldP spid="34828" grpId="0"/>
      <p:bldP spid="34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10" dirty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80008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помощь педагогу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28724"/>
            <a:ext cx="3816423" cy="5440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28724"/>
            <a:ext cx="3888432" cy="544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5918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10" dirty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80008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помощь педагогу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96752"/>
            <a:ext cx="3888432" cy="525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96044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27321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5472113" cy="892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80008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помощь педагогу.</a:t>
            </a:r>
          </a:p>
        </p:txBody>
      </p:sp>
      <p:pic>
        <p:nvPicPr>
          <p:cNvPr id="35845" name="Picture 5" descr="Журнал - изони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1975" y="981075"/>
            <a:ext cx="18113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изонить техника, изонить для начинающих, история изони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052513"/>
            <a:ext cx="23225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изонить техника, изонить для начинающих, история изонит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196975"/>
            <a:ext cx="2073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изонить техника, изонить для начинающих, история изонит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149725"/>
            <a:ext cx="20097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изонить техника, изонить для начинающих, история изони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4076700"/>
            <a:ext cx="23288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изонить техника, изонить для начинающих, история изонит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4149725"/>
            <a:ext cx="22685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336704" cy="1752848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30455929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528" y="444660"/>
            <a:ext cx="4608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i="1" dirty="0" err="1">
                <a:solidFill>
                  <a:srgbClr val="FFFF00"/>
                </a:solidFill>
              </a:rPr>
              <a:t>Изонить</a:t>
            </a:r>
            <a:r>
              <a:rPr lang="ru-RU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техника рукоделия, имеющая несколько названий: нитяная графика, ниточный дизайн, вышивание по картону и т.п.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7544" y="4432394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Техника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изонити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подходит для любителей рукоделия любого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возраста.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Она достаточно проста и увлекательна, но приучает к вниманию и тщательности, развивает тонкую моторику. При правильном обучении уже с первых занятий получаются красивые выпуклые узоры, и первые же работы выглядят привлекательно и художественно.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Немаловажным достоинством для детей является то, что изображение выполняется достаточно быстро и обладает «возвратностью» - возможностью исправить работу на любой стадии, не повредив её.</a:t>
            </a:r>
          </a:p>
        </p:txBody>
      </p:sp>
      <p:sp>
        <p:nvSpPr>
          <p:cNvPr id="6148" name="AutoShape 7" descr="Картинка 17 из 2399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907977" y="2924944"/>
            <a:ext cx="40481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7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60648"/>
            <a:ext cx="3316288" cy="417174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7950" y="908050"/>
            <a:ext cx="8856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История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</a:rPr>
              <a:t>изонити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ведет отсчёт из Англии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XVII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века. Именно в то время английскими ткачами была изобретена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техника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украшения настенных панно переплетающимися нитями. 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907704" y="0"/>
            <a:ext cx="581025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История развития </a:t>
            </a:r>
            <a:r>
              <a:rPr lang="ru-RU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изонити</a:t>
            </a:r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0" name="Picture 6" descr="Техника изонить для начинающи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060575"/>
            <a:ext cx="2397125" cy="30972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55875" y="1844675"/>
            <a:ext cx="6588125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деревянные дощечки в геометрическом порядке вбивались мелкие гвозди, и на них определенным образом натягивались нити. Нити образовывали сложные узоры, похожие на кружева. Эти изделия использовалось для украшения помещений; возможно, эти рисунки были также эскизами для будущих узоров на тканях. </a:t>
            </a:r>
          </a:p>
          <a:p>
            <a:pPr algn="just" eaLnBrk="0" hangingPunct="0"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Всплеск интереса к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технике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изонити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ХХ веке связывается с именем Эрики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Фортгенс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(Нидерланды).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Голландская рукодельница-художница в 90-х годах прошлого века издала книгу с инструкциями по изготовлению открыток в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технике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изонити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 схемами рисунков.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5300663"/>
            <a:ext cx="914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Америке с ниточным дизайном знакомят учащихся в некоторых школах. Ряд оригинальных работ можно увидеть в музеях. Картины продаются в магазинах, как в готовом виде, так и в виде наборов типа "сделай сам". В Швейцарии, например, можно купить изящные открытки (выполненные на плотной бумаге шелковыми нитками) на благотворительных распродажах при монастырях.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1" grpId="0"/>
      <p:bldP spid="11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 помощью  техники  </a:t>
            </a: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изонити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можно создавать великолепные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 декоративные панно,  натюрморты, пейзажи ,  орнаменты, 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закладки и   многое   другое. 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Содержимое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5283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61581"/>
            <a:ext cx="3744416" cy="52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4422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1372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7"/>
              </a:avLst>
            </a:prstTxWarp>
          </a:bodyPr>
          <a:lstStyle/>
          <a:p>
            <a:pPr algn="ctr"/>
            <a:r>
              <a:rPr lang="ru-RU" sz="24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Влияние занятия </a:t>
            </a:r>
            <a:r>
              <a:rPr lang="ru-RU" sz="2400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изонитью</a:t>
            </a:r>
            <a:r>
              <a:rPr lang="ru-RU" sz="24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на развитие дошкольника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42195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Интеллектуальное развитие.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3850" y="1341438"/>
            <a:ext cx="6319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Расширяет представления об окружающем мире, учит выделять наиболее характерные детали предметов, основные конструктивные части, сохраняя при этом целостность восприятия.</a:t>
            </a:r>
          </a:p>
        </p:txBody>
      </p:sp>
      <p:pic>
        <p:nvPicPr>
          <p:cNvPr id="29706" name="Picture 10" descr="Техника изонить для начинающи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765175"/>
            <a:ext cx="20923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95288" y="2708275"/>
            <a:ext cx="8569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абстрактное мышление.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конструктивные навыки (навыки плоскостного моделирования – умение составлять из окружностей и углов изображения предметов).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умственные операции: анализ, синтез, абстрагирование, обобщение.</a:t>
            </a: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971550" y="4508500"/>
            <a:ext cx="31686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Сенсорное развитие.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395288" y="515778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/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611188" y="5084763"/>
            <a:ext cx="813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68313" y="4941888"/>
            <a:ext cx="8461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цветовое восприятие: понятие холодных и тёплых тонов, их сочетаемости с фоном.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Умение различать толщину ниток.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Представления о лицевой и изнаночной сторонах изделия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Понятие «зеркальное изображение»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4" grpId="0" animBg="1"/>
      <p:bldP spid="29705" grpId="0"/>
      <p:bldP spid="29708" grpId="0"/>
      <p:bldP spid="29709" grpId="0" animBg="1"/>
      <p:bldP spid="29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60483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Развитие математических представлений.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67568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Понятие о разных углах, о сторонах угла, их длине.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Понятие об окружности, хорде разной длины и её направлении.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Упражнение в количественном и порядковом счёте.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Понятие о независимости количества предметов от расстояния между ними.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Понятие: результат количественного счёта не зависит от начала отсчёта и направления счёта.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Закрепление направлений: вверху, внизу, слева, справа.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Понятие о середине, центре, вершине, крае.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39750" y="4292600"/>
            <a:ext cx="75596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Физическое воспитание.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9750" y="4797425"/>
            <a:ext cx="824388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мелкую мускулатуру кисти руки.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глазомер и остроту зрения.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Развивает координацию движений рук под контролем глаз.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9" name="Picture 9" descr="Картинка 74 из 238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333375"/>
            <a:ext cx="1619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/>
      <p:bldP spid="30726" grpId="0" animBg="1"/>
      <p:bldP spid="307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718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Трудовое воспитание.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67568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Овладение навыками обращения с иголкой, ниткой, ножницами, линейкой, шилом.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Обучение правилам безопасности при работе с иглой, ножницами, шилом.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Овладение навыками работы с трафаретами и лекалами.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Овладение техникой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изонить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924300" y="3068638"/>
            <a:ext cx="36718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Нравственное воспитание.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50825" y="3573463"/>
            <a:ext cx="8675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59113" y="3716338"/>
            <a:ext cx="59039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Работа в технике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изонити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формирует такие личностные качества, как настойчивость, усидчивость, терпение, внимательность, умение доводить начатое дело до конца.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Подарки, выполненные в технике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изонити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для членов семьи, ветеранов, гостей, приучают детей быть внимательными и заботливыми по отношению к близким и окружающим людям.</a:t>
            </a:r>
          </a:p>
        </p:txBody>
      </p:sp>
      <p:pic>
        <p:nvPicPr>
          <p:cNvPr id="31754" name="Picture 10" descr="Картинка 227 из 238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924175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/>
      <p:bldP spid="31750" grpId="0" animBg="1"/>
      <p:bldP spid="317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718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Эстетическое воспитание.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675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Ознакомление детей с новым видом декоративно-прикладного искусства.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Воспитание эстетического вкуса.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 умения подбирать цвета, оттеняющие и дополняющие друг друга; подбирать сочетания нитей по цвету и структуре.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 дизайнерского видения: умения выбирать и распределять элементы узора или сюжета, находить композиционные решения изображения.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Прививает умение использовать нестандартно знания и навыки, полученные в других видах изобразительной деятельности (рисование, аппликация).</a:t>
            </a:r>
          </a:p>
        </p:txBody>
      </p:sp>
      <p:pic>
        <p:nvPicPr>
          <p:cNvPr id="32779" name="Picture 11" descr="pautina_mamins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149725"/>
            <a:ext cx="269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PICT39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4149725"/>
            <a:ext cx="25034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Картинка 94 из 2381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938" y="4076700"/>
            <a:ext cx="2232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619673" y="69851"/>
            <a:ext cx="5473278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Инструменты и материалы</a:t>
            </a:r>
            <a:r>
              <a:rPr lang="ru-RU" sz="3600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4963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Для работы детям потребуются следующие инструменты и материалы: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иглы с удлинённым ушком,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разноцветные нитки (катушечные, ирис, мулине и т.п.),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ножницы с округлыми концами,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шило (короткое)</a:t>
            </a:r>
          </a:p>
        </p:txBody>
      </p:sp>
      <p:pic>
        <p:nvPicPr>
          <p:cNvPr id="37896" name="Picture 8" descr="Картинка 29 из 2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484313"/>
            <a:ext cx="1651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030663" y="3573463"/>
            <a:ext cx="48990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кусок пенопласта или линолеума для подкладки во время прокалывания дырочек шилом,</a:t>
            </a:r>
          </a:p>
          <a:p>
            <a:pPr algn="just"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цветной картон или бархатная бумага, наклеенная на тонкий картон (размер на первом этапе обучения не более 15см Х 15см),</a:t>
            </a:r>
          </a:p>
          <a:p>
            <a:pPr algn="just">
              <a:buFontTx/>
              <a:buBlip>
                <a:blip r:embed="rId2"/>
              </a:buBlip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линейка (её могут заменить трафареты углов и окружностей с нанесёнными отметками под будущие дырочки).</a:t>
            </a:r>
          </a:p>
        </p:txBody>
      </p:sp>
      <p:pic>
        <p:nvPicPr>
          <p:cNvPr id="9" name="Содержимое 4" descr="1 (2).jpg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3250"/>
            <a:ext cx="3851275" cy="33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9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18384B7C-3673-4CD6-B1E9-4ABDA33E5F8A}" vid="{A5084983-5A01-4630-9BA1-03694B8842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1062</TotalTime>
  <Words>914</Words>
  <Application>Microsoft Office PowerPoint</Application>
  <PresentationFormat>Экран (4:3)</PresentationFormat>
  <Paragraphs>89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Impact</vt:lpstr>
      <vt:lpstr>Times New Roman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RUSSIA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Пользователь Windows</cp:lastModifiedBy>
  <cp:revision>87</cp:revision>
  <cp:lastPrinted>2019-09-18T02:37:21Z</cp:lastPrinted>
  <dcterms:created xsi:type="dcterms:W3CDTF">2012-03-02T09:45:20Z</dcterms:created>
  <dcterms:modified xsi:type="dcterms:W3CDTF">2019-09-18T02:46:08Z</dcterms:modified>
</cp:coreProperties>
</file>