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80" r:id="rId2"/>
  </p:sldMasterIdLst>
  <p:notesMasterIdLst>
    <p:notesMasterId r:id="rId63"/>
  </p:notesMasterIdLst>
  <p:handoutMasterIdLst>
    <p:handoutMasterId r:id="rId64"/>
  </p:handoutMasterIdLst>
  <p:sldIdLst>
    <p:sldId id="256" r:id="rId3"/>
    <p:sldId id="315" r:id="rId4"/>
    <p:sldId id="257" r:id="rId5"/>
    <p:sldId id="278" r:id="rId6"/>
    <p:sldId id="277" r:id="rId7"/>
    <p:sldId id="285" r:id="rId8"/>
    <p:sldId id="335" r:id="rId9"/>
    <p:sldId id="316" r:id="rId10"/>
    <p:sldId id="281" r:id="rId11"/>
    <p:sldId id="286" r:id="rId12"/>
    <p:sldId id="362" r:id="rId13"/>
    <p:sldId id="337" r:id="rId14"/>
    <p:sldId id="352" r:id="rId15"/>
    <p:sldId id="353" r:id="rId16"/>
    <p:sldId id="363" r:id="rId17"/>
    <p:sldId id="364" r:id="rId18"/>
    <p:sldId id="365" r:id="rId19"/>
    <p:sldId id="366" r:id="rId20"/>
    <p:sldId id="367" r:id="rId21"/>
    <p:sldId id="369" r:id="rId22"/>
    <p:sldId id="370" r:id="rId23"/>
    <p:sldId id="371" r:id="rId24"/>
    <p:sldId id="372" r:id="rId25"/>
    <p:sldId id="373" r:id="rId26"/>
    <p:sldId id="375" r:id="rId27"/>
    <p:sldId id="376" r:id="rId28"/>
    <p:sldId id="378" r:id="rId29"/>
    <p:sldId id="379" r:id="rId30"/>
    <p:sldId id="392" r:id="rId31"/>
    <p:sldId id="391" r:id="rId32"/>
    <p:sldId id="299" r:id="rId33"/>
    <p:sldId id="317" r:id="rId34"/>
    <p:sldId id="308" r:id="rId35"/>
    <p:sldId id="338" r:id="rId36"/>
    <p:sldId id="287" r:id="rId37"/>
    <p:sldId id="340" r:id="rId38"/>
    <p:sldId id="318" r:id="rId39"/>
    <p:sldId id="319" r:id="rId40"/>
    <p:sldId id="341" r:id="rId41"/>
    <p:sldId id="381" r:id="rId42"/>
    <p:sldId id="382" r:id="rId43"/>
    <p:sldId id="322" r:id="rId44"/>
    <p:sldId id="320" r:id="rId45"/>
    <p:sldId id="383" r:id="rId46"/>
    <p:sldId id="384" r:id="rId47"/>
    <p:sldId id="385" r:id="rId48"/>
    <p:sldId id="325" r:id="rId49"/>
    <p:sldId id="326" r:id="rId50"/>
    <p:sldId id="386" r:id="rId51"/>
    <p:sldId id="346" r:id="rId52"/>
    <p:sldId id="387" r:id="rId53"/>
    <p:sldId id="329" r:id="rId54"/>
    <p:sldId id="330" r:id="rId55"/>
    <p:sldId id="388" r:id="rId56"/>
    <p:sldId id="389" r:id="rId57"/>
    <p:sldId id="390" r:id="rId58"/>
    <p:sldId id="333" r:id="rId59"/>
    <p:sldId id="334" r:id="rId60"/>
    <p:sldId id="351" r:id="rId61"/>
    <p:sldId id="275" r:id="rId62"/>
  </p:sldIdLst>
  <p:sldSz cx="9144000" cy="6858000" type="screen4x3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9D64EAD-F4C7-43D6-931A-D579DF45E44F}">
          <p14:sldIdLst>
            <p14:sldId id="256"/>
            <p14:sldId id="315"/>
            <p14:sldId id="257"/>
            <p14:sldId id="278"/>
            <p14:sldId id="277"/>
            <p14:sldId id="285"/>
            <p14:sldId id="335"/>
            <p14:sldId id="316"/>
            <p14:sldId id="281"/>
            <p14:sldId id="286"/>
            <p14:sldId id="362"/>
            <p14:sldId id="337"/>
            <p14:sldId id="352"/>
            <p14:sldId id="353"/>
            <p14:sldId id="363"/>
            <p14:sldId id="364"/>
            <p14:sldId id="365"/>
            <p14:sldId id="366"/>
            <p14:sldId id="367"/>
            <p14:sldId id="369"/>
            <p14:sldId id="370"/>
            <p14:sldId id="371"/>
            <p14:sldId id="372"/>
            <p14:sldId id="373"/>
            <p14:sldId id="375"/>
            <p14:sldId id="376"/>
            <p14:sldId id="378"/>
            <p14:sldId id="379"/>
            <p14:sldId id="392"/>
            <p14:sldId id="391"/>
            <p14:sldId id="299"/>
            <p14:sldId id="317"/>
            <p14:sldId id="308"/>
            <p14:sldId id="338"/>
            <p14:sldId id="287"/>
            <p14:sldId id="340"/>
            <p14:sldId id="318"/>
            <p14:sldId id="319"/>
            <p14:sldId id="341"/>
            <p14:sldId id="381"/>
            <p14:sldId id="382"/>
            <p14:sldId id="322"/>
            <p14:sldId id="320"/>
            <p14:sldId id="383"/>
            <p14:sldId id="384"/>
            <p14:sldId id="385"/>
            <p14:sldId id="325"/>
            <p14:sldId id="326"/>
            <p14:sldId id="386"/>
            <p14:sldId id="346"/>
            <p14:sldId id="387"/>
            <p14:sldId id="329"/>
            <p14:sldId id="330"/>
            <p14:sldId id="388"/>
            <p14:sldId id="389"/>
            <p14:sldId id="390"/>
            <p14:sldId id="333"/>
            <p14:sldId id="334"/>
            <p14:sldId id="351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E0A"/>
    <a:srgbClr val="BF41F1"/>
    <a:srgbClr val="002A7E"/>
    <a:srgbClr val="669900"/>
    <a:srgbClr val="83B145"/>
    <a:srgbClr val="003399"/>
    <a:srgbClr val="E63FF3"/>
    <a:srgbClr val="002F8E"/>
    <a:srgbClr val="0B3E77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79855" autoAdjust="0"/>
  </p:normalViewPr>
  <p:slideViewPr>
    <p:cSldViewPr>
      <p:cViewPr varScale="1">
        <p:scale>
          <a:sx n="86" d="100"/>
          <a:sy n="86" d="100"/>
        </p:scale>
        <p:origin x="136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</c:title>
    <c:autoTitleDeleted val="0"/>
    <c:view3D>
      <c:rotX val="15"/>
      <c:rotY val="0"/>
      <c:depthPercent val="10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1555696907993828"/>
          <c:y val="4.3402193510906538E-2"/>
          <c:w val="0.55374471142550641"/>
          <c:h val="0.9554025885218114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   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1.7334192308532267E-3"/>
                  <c:y val="7.02141679085118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59-45EA-8CCD-1D2023E1CD69}"/>
                </c:ext>
              </c:extLst>
            </c:dLbl>
            <c:dLbl>
              <c:idx val="1"/>
              <c:layout>
                <c:manualLayout>
                  <c:x val="-1.7334192308532267E-3"/>
                  <c:y val="5.940799825994754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59-45EA-8CCD-1D2023E1CD69}"/>
                </c:ext>
              </c:extLst>
            </c:dLbl>
            <c:dLbl>
              <c:idx val="2"/>
              <c:layout>
                <c:manualLayout>
                  <c:x val="0"/>
                  <c:y val="-5.99336103516536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59-45EA-8CCD-1D2023E1CD69}"/>
                </c:ext>
              </c:extLst>
            </c:dLbl>
            <c:dLbl>
              <c:idx val="3"/>
              <c:layout>
                <c:manualLayout>
                  <c:x val="5.8423052564914495E-3"/>
                  <c:y val="5.940799825994754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59-45EA-8CCD-1D2023E1CD69}"/>
                </c:ext>
              </c:extLst>
            </c:dLbl>
            <c:dLbl>
              <c:idx val="4"/>
              <c:layout>
                <c:manualLayout>
                  <c:x val="-3.4668384617064537E-3"/>
                  <c:y val="4.98570732777603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59-45EA-8CCD-1D2023E1CD69}"/>
                </c:ext>
              </c:extLst>
            </c:dLbl>
            <c:dLbl>
              <c:idx val="5"/>
              <c:layout>
                <c:manualLayout>
                  <c:x val="2.3754667947850014E-3"/>
                  <c:y val="-1.76183789950193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59-45EA-8CCD-1D2023E1CD69}"/>
                </c:ext>
              </c:extLst>
            </c:dLbl>
            <c:dLbl>
              <c:idx val="6"/>
              <c:layout>
                <c:manualLayout>
                  <c:x val="4.429909807604126E-3"/>
                  <c:y val="2.738715635732148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59-45EA-8CCD-1D2023E1CD69}"/>
                </c:ext>
              </c:extLst>
            </c:dLbl>
            <c:dLbl>
              <c:idx val="7"/>
              <c:layout>
                <c:manualLayout>
                  <c:x val="4.7509335895700106E-3"/>
                  <c:y val="-3.9576515720902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59-45EA-8CCD-1D2023E1CD69}"/>
                </c:ext>
              </c:extLst>
            </c:dLbl>
            <c:dLbl>
              <c:idx val="8"/>
              <c:layout>
                <c:manualLayout>
                  <c:x val="6.8053766023891274E-3"/>
                  <c:y val="-1.92194210901506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59-45EA-8CCD-1D2023E1CD69}"/>
                </c:ext>
              </c:extLst>
            </c:dLbl>
            <c:dLbl>
              <c:idx val="9"/>
              <c:layout>
                <c:manualLayout>
                  <c:x val="-3.0251577820969286E-3"/>
                  <c:y val="4.50262831980660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59-45EA-8CCD-1D2023E1CD69}"/>
                </c:ext>
              </c:extLst>
            </c:dLbl>
            <c:dLbl>
              <c:idx val="10"/>
              <c:layout>
                <c:manualLayout>
                  <c:x val="-9.1816623353934226E-4"/>
                  <c:y val="8.57370144852813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E59-45EA-8CCD-1D2023E1CD69}"/>
                </c:ext>
              </c:extLst>
            </c:dLbl>
            <c:dLbl>
              <c:idx val="11"/>
              <c:layout>
                <c:manualLayout>
                  <c:x val="2.1375652420781424E-3"/>
                  <c:y val="-5.316635467094470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E59-45EA-8CCD-1D2023E1CD69}"/>
                </c:ext>
              </c:extLst>
            </c:dLbl>
            <c:dLbl>
              <c:idx val="12"/>
              <c:layout>
                <c:manualLayout>
                  <c:x val="-7.6562411122773504E-4"/>
                  <c:y val="-2.35877213912846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E59-45EA-8CCD-1D2023E1CD69}"/>
                </c:ext>
              </c:extLst>
            </c:dLbl>
            <c:dLbl>
              <c:idx val="13"/>
              <c:layout>
                <c:manualLayout>
                  <c:x val="1.1590159638356917E-2"/>
                  <c:y val="-4.44332406077528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E59-45EA-8CCD-1D2023E1CD69}"/>
                </c:ext>
              </c:extLst>
            </c:dLbl>
            <c:dLbl>
              <c:idx val="14"/>
              <c:layout>
                <c:manualLayout>
                  <c:x val="1.0910440916337293E-2"/>
                  <c:y val="-5.321822428525773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E59-45EA-8CCD-1D2023E1CD69}"/>
                </c:ext>
              </c:extLst>
            </c:dLbl>
            <c:dLbl>
              <c:idx val="15"/>
              <c:layout>
                <c:manualLayout>
                  <c:x val="1.0177764189469547E-2"/>
                  <c:y val="4.0192035144084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E59-45EA-8CCD-1D2023E1CD69}"/>
                </c:ext>
              </c:extLst>
            </c:dLbl>
            <c:dLbl>
              <c:idx val="16"/>
              <c:layout>
                <c:manualLayout>
                  <c:x val="2.11969873992706E-2"/>
                  <c:y val="6.2162274779973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E59-45EA-8CCD-1D2023E1CD69}"/>
                </c:ext>
              </c:extLst>
            </c:dLbl>
            <c:dLbl>
              <c:idx val="17"/>
              <c:layout>
                <c:manualLayout>
                  <c:x val="1.9534709864053233E-2"/>
                  <c:y val="3.99954790340218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E59-45EA-8CCD-1D2023E1CD69}"/>
                </c:ext>
              </c:extLst>
            </c:dLbl>
            <c:dLbl>
              <c:idx val="18"/>
              <c:layout>
                <c:manualLayout>
                  <c:x val="2.2274607314952385E-2"/>
                  <c:y val="-3.710540967068115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E59-45EA-8CCD-1D2023E1CD69}"/>
                </c:ext>
              </c:extLst>
            </c:dLbl>
            <c:dLbl>
              <c:idx val="19"/>
              <c:layout>
                <c:manualLayout>
                  <c:x val="2.3069159698690903E-2"/>
                  <c:y val="1.91722446177481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E59-45EA-8CCD-1D2023E1CD69}"/>
                </c:ext>
              </c:extLst>
            </c:dLbl>
            <c:dLbl>
              <c:idx val="20"/>
              <c:layout>
                <c:manualLayout>
                  <c:x val="2.2703818369452896E-2"/>
                  <c:y val="1.67443184434481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E59-45EA-8CCD-1D2023E1CD69}"/>
                </c:ext>
              </c:extLst>
            </c:dLbl>
            <c:dLbl>
              <c:idx val="21"/>
              <c:layout>
                <c:manualLayout>
                  <c:x val="3.92156862745096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E59-45EA-8CCD-1D2023E1CD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</c:f>
              <c:strCache>
                <c:ptCount val="22"/>
                <c:pt idx="0">
                  <c:v>Колпашевский район </c:v>
                </c:pt>
                <c:pt idx="1">
                  <c:v>Чаинский район</c:v>
                </c:pt>
                <c:pt idx="2">
                  <c:v>Верхнекетский район</c:v>
                </c:pt>
                <c:pt idx="3">
                  <c:v>Парабельский район</c:v>
                </c:pt>
                <c:pt idx="4">
                  <c:v>ЗАТО Северск</c:v>
                </c:pt>
                <c:pt idx="5">
                  <c:v>Молчановский район</c:v>
                </c:pt>
                <c:pt idx="6">
                  <c:v>г. Стрежевой</c:v>
                </c:pt>
                <c:pt idx="7">
                  <c:v>Асиновский район</c:v>
                </c:pt>
                <c:pt idx="8">
                  <c:v>Каргасокский район</c:v>
                </c:pt>
                <c:pt idx="9">
                  <c:v>Кожевниковский район</c:v>
                </c:pt>
                <c:pt idx="10">
                  <c:v>Александровский район</c:v>
                </c:pt>
                <c:pt idx="11">
                  <c:v>г. Томск</c:v>
                </c:pt>
                <c:pt idx="12">
                  <c:v>г. Кедровый</c:v>
                </c:pt>
                <c:pt idx="13">
                  <c:v>Томский район</c:v>
                </c:pt>
                <c:pt idx="14">
                  <c:v>Частные и некоммерческие ОО</c:v>
                </c:pt>
                <c:pt idx="15">
                  <c:v>Зырянский район</c:v>
                </c:pt>
                <c:pt idx="16">
                  <c:v>Бакчарский район</c:v>
                </c:pt>
                <c:pt idx="17">
                  <c:v>Первомайский район</c:v>
                </c:pt>
                <c:pt idx="18">
                  <c:v>Шегарский район</c:v>
                </c:pt>
                <c:pt idx="19">
                  <c:v>Кривошеинский район</c:v>
                </c:pt>
                <c:pt idx="20">
                  <c:v>ДОУ, подведомственные федеральным ОО</c:v>
                </c:pt>
                <c:pt idx="21">
                  <c:v>Тегульдетский район</c:v>
                </c:pt>
              </c:strCache>
            </c:strRef>
          </c:cat>
          <c:val>
            <c:numRef>
              <c:f>Лист1!$B$2:$B$23</c:f>
              <c:numCache>
                <c:formatCode>0.00</c:formatCode>
                <c:ptCount val="22"/>
                <c:pt idx="0">
                  <c:v>93.71</c:v>
                </c:pt>
                <c:pt idx="1">
                  <c:v>93.16</c:v>
                </c:pt>
                <c:pt idx="2">
                  <c:v>92.86</c:v>
                </c:pt>
                <c:pt idx="3">
                  <c:v>92.52</c:v>
                </c:pt>
                <c:pt idx="4">
                  <c:v>90.73</c:v>
                </c:pt>
                <c:pt idx="5">
                  <c:v>90.6</c:v>
                </c:pt>
                <c:pt idx="6">
                  <c:v>90.08</c:v>
                </c:pt>
                <c:pt idx="7">
                  <c:v>89.57</c:v>
                </c:pt>
                <c:pt idx="8">
                  <c:v>89.24</c:v>
                </c:pt>
                <c:pt idx="9">
                  <c:v>87.65</c:v>
                </c:pt>
                <c:pt idx="10">
                  <c:v>85.87</c:v>
                </c:pt>
                <c:pt idx="11">
                  <c:v>85.4</c:v>
                </c:pt>
                <c:pt idx="12">
                  <c:v>84.84</c:v>
                </c:pt>
                <c:pt idx="13">
                  <c:v>83.84</c:v>
                </c:pt>
                <c:pt idx="14">
                  <c:v>83.19</c:v>
                </c:pt>
                <c:pt idx="15">
                  <c:v>82.91</c:v>
                </c:pt>
                <c:pt idx="16">
                  <c:v>82.68</c:v>
                </c:pt>
                <c:pt idx="17">
                  <c:v>82.5</c:v>
                </c:pt>
                <c:pt idx="18">
                  <c:v>81.99</c:v>
                </c:pt>
                <c:pt idx="19">
                  <c:v>81.56</c:v>
                </c:pt>
                <c:pt idx="20">
                  <c:v>80.900000000000006</c:v>
                </c:pt>
                <c:pt idx="21">
                  <c:v>77.98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0E59-45EA-8CCD-1D2023E1CD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5569280"/>
        <c:axId val="125578240"/>
        <c:axId val="0"/>
      </c:bar3DChart>
      <c:catAx>
        <c:axId val="12556928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5578240"/>
        <c:crosses val="autoZero"/>
        <c:auto val="1"/>
        <c:lblAlgn val="ctr"/>
        <c:lblOffset val="100"/>
        <c:noMultiLvlLbl val="0"/>
      </c:catAx>
      <c:valAx>
        <c:axId val="125578240"/>
        <c:scaling>
          <c:orientation val="minMax"/>
        </c:scaling>
        <c:delete val="0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.00" sourceLinked="1"/>
        <c:majorTickMark val="out"/>
        <c:minorTickMark val="none"/>
        <c:tickLblPos val="nextTo"/>
        <c:crossAx val="125569280"/>
        <c:crosses val="autoZero"/>
        <c:crossBetween val="between"/>
      </c:valAx>
    </c:plotArea>
    <c:plotVisOnly val="1"/>
    <c:dispBlanksAs val="gap"/>
    <c:showDLblsOverMax val="0"/>
  </c:chart>
  <c:spPr>
    <a:solidFill>
      <a:sysClr val="window" lastClr="FFFFFF"/>
    </a:solidFill>
  </c:spPr>
  <c:txPr>
    <a:bodyPr/>
    <a:lstStyle/>
    <a:p>
      <a:pPr>
        <a:defRPr sz="1000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118283452376259"/>
          <c:y val="8.6819761106885131E-3"/>
          <c:w val="0.56825899272840652"/>
          <c:h val="0.98802465680451457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    </c:v>
                </c:pt>
              </c:strCache>
            </c:strRef>
          </c:tx>
          <c:spPr>
            <a:solidFill>
              <a:srgbClr val="BF41F1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1.4223330024262537E-3"/>
                  <c:y val="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E65F-497D-8D6F-7A59B34AD9BE}"/>
                </c:ext>
              </c:extLst>
            </c:dLbl>
            <c:dLbl>
              <c:idx val="1"/>
              <c:layout>
                <c:manualLayout>
                  <c:x val="2.8446660048525073E-3"/>
                  <c:y val="2.0350302957791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E65F-497D-8D6F-7A59B34AD9BE}"/>
                </c:ext>
              </c:extLst>
            </c:dLbl>
            <c:dLbl>
              <c:idx val="2"/>
              <c:layout>
                <c:manualLayout>
                  <c:x val="0"/>
                  <c:y val="2.7133737277054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65F-497D-8D6F-7A59B34AD9BE}"/>
                </c:ext>
              </c:extLst>
            </c:dLbl>
            <c:dLbl>
              <c:idx val="3"/>
              <c:layout>
                <c:manualLayout>
                  <c:x val="1.4223330024262537E-3"/>
                  <c:y val="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65F-497D-8D6F-7A59B34AD9BE}"/>
                </c:ext>
              </c:extLst>
            </c:dLbl>
            <c:dLbl>
              <c:idx val="4"/>
              <c:layout>
                <c:manualLayout>
                  <c:x val="2.8446660048525073E-3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65F-497D-8D6F-7A59B34AD9BE}"/>
                </c:ext>
              </c:extLst>
            </c:dLbl>
            <c:dLbl>
              <c:idx val="5"/>
              <c:layout>
                <c:manualLayout>
                  <c:x val="2.8446660048525073E-3"/>
                  <c:y val="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65F-497D-8D6F-7A59B34AD9BE}"/>
                </c:ext>
              </c:extLst>
            </c:dLbl>
            <c:dLbl>
              <c:idx val="6"/>
              <c:layout>
                <c:manualLayout>
                  <c:x val="-1.422333002426358E-3"/>
                  <c:y val="2.7133737277054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65F-497D-8D6F-7A59B34AD9BE}"/>
                </c:ext>
              </c:extLst>
            </c:dLbl>
            <c:dLbl>
              <c:idx val="7"/>
              <c:layout>
                <c:manualLayout>
                  <c:x val="0"/>
                  <c:y val="3.3917171596318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65F-497D-8D6F-7A59B34AD9BE}"/>
                </c:ext>
              </c:extLst>
            </c:dLbl>
            <c:dLbl>
              <c:idx val="8"/>
              <c:layout>
                <c:manualLayout>
                  <c:x val="0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65F-497D-8D6F-7A59B34AD9BE}"/>
                </c:ext>
              </c:extLst>
            </c:dLbl>
            <c:dLbl>
              <c:idx val="9"/>
              <c:layout>
                <c:manualLayout>
                  <c:x val="1.4223330024261494E-3"/>
                  <c:y val="3.1656026823230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65F-497D-8D6F-7A59B34AD9BE}"/>
                </c:ext>
              </c:extLst>
            </c:dLbl>
            <c:dLbl>
              <c:idx val="10"/>
              <c:layout>
                <c:manualLayout>
                  <c:x val="-2.8446660048525073E-3"/>
                  <c:y val="4.296175068866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65F-497D-8D6F-7A59B34AD9BE}"/>
                </c:ext>
              </c:extLst>
            </c:dLbl>
            <c:dLbl>
              <c:idx val="11"/>
              <c:layout>
                <c:manualLayout>
                  <c:x val="-1.422333002426358E-3"/>
                  <c:y val="4.0700605915582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65F-497D-8D6F-7A59B34AD9BE}"/>
                </c:ext>
              </c:extLst>
            </c:dLbl>
            <c:dLbl>
              <c:idx val="12"/>
              <c:layout>
                <c:manualLayout>
                  <c:x val="1.4223330024260451E-3"/>
                  <c:y val="3.843946114249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65F-497D-8D6F-7A59B34AD9BE}"/>
                </c:ext>
              </c:extLst>
            </c:dLbl>
            <c:dLbl>
              <c:idx val="13"/>
              <c:layout>
                <c:manualLayout>
                  <c:x val="-4.2669990072787614E-3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65F-497D-8D6F-7A59B34AD9BE}"/>
                </c:ext>
              </c:extLst>
            </c:dLbl>
            <c:dLbl>
              <c:idx val="14"/>
              <c:layout>
                <c:manualLayout>
                  <c:x val="-2.8446660048526118E-3"/>
                  <c:y val="4.7484040234845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65F-497D-8D6F-7A59B34AD9BE}"/>
                </c:ext>
              </c:extLst>
            </c:dLbl>
            <c:dLbl>
              <c:idx val="15"/>
              <c:layout>
                <c:manualLayout>
                  <c:x val="-1.422333002426358E-3"/>
                  <c:y val="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65F-497D-8D6F-7A59B34AD9BE}"/>
                </c:ext>
              </c:extLst>
            </c:dLbl>
            <c:dLbl>
              <c:idx val="16"/>
              <c:layout>
                <c:manualLayout>
                  <c:x val="-2.0860643051656414E-16"/>
                  <c:y val="4.7484040234845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65F-497D-8D6F-7A59B34AD9BE}"/>
                </c:ext>
              </c:extLst>
            </c:dLbl>
            <c:dLbl>
              <c:idx val="17"/>
              <c:layout>
                <c:manualLayout>
                  <c:x val="-2.0860643051656414E-16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65F-497D-8D6F-7A59B34AD9BE}"/>
                </c:ext>
              </c:extLst>
            </c:dLbl>
            <c:dLbl>
              <c:idx val="18"/>
              <c:layout>
                <c:manualLayout>
                  <c:x val="1.4223330024260451E-3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65F-497D-8D6F-7A59B34AD9BE}"/>
                </c:ext>
              </c:extLst>
            </c:dLbl>
            <c:dLbl>
              <c:idx val="19"/>
              <c:layout>
                <c:manualLayout>
                  <c:x val="-1.4223330024262537E-3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5F-497D-8D6F-7A59B34AD9BE}"/>
                </c:ext>
              </c:extLst>
            </c:dLbl>
            <c:dLbl>
              <c:idx val="20"/>
              <c:layout>
                <c:manualLayout>
                  <c:x val="1.0430321525828207E-16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5F-497D-8D6F-7A59B34AD9BE}"/>
                </c:ext>
              </c:extLst>
            </c:dLbl>
            <c:dLbl>
              <c:idx val="21"/>
              <c:layout>
                <c:manualLayout>
                  <c:x val="0"/>
                  <c:y val="2.6109660574412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5F-497D-8D6F-7A59B34AD9B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</c:f>
              <c:strCache>
                <c:ptCount val="22"/>
                <c:pt idx="0">
                  <c:v>Парабельский район</c:v>
                </c:pt>
                <c:pt idx="1">
                  <c:v>Тегульдетский район</c:v>
                </c:pt>
                <c:pt idx="2">
                  <c:v>ДОУ, подведомственные федеральным ОО</c:v>
                </c:pt>
                <c:pt idx="3">
                  <c:v>Асиновский район</c:v>
                </c:pt>
                <c:pt idx="4">
                  <c:v>Каргасокский район</c:v>
                </c:pt>
                <c:pt idx="5">
                  <c:v>Первомайский район</c:v>
                </c:pt>
                <c:pt idx="6">
                  <c:v>Колпашевский район </c:v>
                </c:pt>
                <c:pt idx="7">
                  <c:v>Бакчарский район</c:v>
                </c:pt>
                <c:pt idx="8">
                  <c:v>г. Стрежевой</c:v>
                </c:pt>
                <c:pt idx="9">
                  <c:v>ЗАТО Северск</c:v>
                </c:pt>
                <c:pt idx="10">
                  <c:v>Чаинский район</c:v>
                </c:pt>
                <c:pt idx="11">
                  <c:v>Зырянский район</c:v>
                </c:pt>
                <c:pt idx="12">
                  <c:v>Частные и некоммерческие ОО</c:v>
                </c:pt>
                <c:pt idx="13">
                  <c:v>Кожевниковский район</c:v>
                </c:pt>
                <c:pt idx="14">
                  <c:v>Молчановский район</c:v>
                </c:pt>
                <c:pt idx="15">
                  <c:v>Александровский район</c:v>
                </c:pt>
                <c:pt idx="16">
                  <c:v>Томский район</c:v>
                </c:pt>
                <c:pt idx="17">
                  <c:v>г. Томск</c:v>
                </c:pt>
                <c:pt idx="18">
                  <c:v>Верхнекетский район</c:v>
                </c:pt>
                <c:pt idx="19">
                  <c:v>Шегарский район</c:v>
                </c:pt>
                <c:pt idx="20">
                  <c:v>Кривошеинский район</c:v>
                </c:pt>
                <c:pt idx="21">
                  <c:v>г. Кедровый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99.4</c:v>
                </c:pt>
                <c:pt idx="1">
                  <c:v>99.2</c:v>
                </c:pt>
                <c:pt idx="2">
                  <c:v>98.8</c:v>
                </c:pt>
                <c:pt idx="3">
                  <c:v>98.37</c:v>
                </c:pt>
                <c:pt idx="4">
                  <c:v>98.3</c:v>
                </c:pt>
                <c:pt idx="5">
                  <c:v>98.27</c:v>
                </c:pt>
                <c:pt idx="6">
                  <c:v>98.03</c:v>
                </c:pt>
                <c:pt idx="7">
                  <c:v>97.8</c:v>
                </c:pt>
                <c:pt idx="8">
                  <c:v>97.76</c:v>
                </c:pt>
                <c:pt idx="9">
                  <c:v>97.75</c:v>
                </c:pt>
                <c:pt idx="10">
                  <c:v>97.2</c:v>
                </c:pt>
                <c:pt idx="11">
                  <c:v>97.2</c:v>
                </c:pt>
                <c:pt idx="12">
                  <c:v>96.42</c:v>
                </c:pt>
                <c:pt idx="13">
                  <c:v>96.4</c:v>
                </c:pt>
                <c:pt idx="14">
                  <c:v>96.27</c:v>
                </c:pt>
                <c:pt idx="15">
                  <c:v>96.05</c:v>
                </c:pt>
                <c:pt idx="16">
                  <c:v>95.83</c:v>
                </c:pt>
                <c:pt idx="17">
                  <c:v>95.82</c:v>
                </c:pt>
                <c:pt idx="18">
                  <c:v>95.8</c:v>
                </c:pt>
                <c:pt idx="19">
                  <c:v>95.07</c:v>
                </c:pt>
                <c:pt idx="20">
                  <c:v>94.73</c:v>
                </c:pt>
                <c:pt idx="21">
                  <c:v>80.599999999999994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5F-497D-8D6F-7A59B34AD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4092672"/>
        <c:axId val="134094208"/>
        <c:axId val="0"/>
      </c:bar3DChart>
      <c:catAx>
        <c:axId val="13409267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34094208"/>
        <c:crosses val="autoZero"/>
        <c:auto val="1"/>
        <c:lblAlgn val="ctr"/>
        <c:lblOffset val="100"/>
        <c:noMultiLvlLbl val="0"/>
      </c:catAx>
      <c:valAx>
        <c:axId val="134094208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134092672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 b="1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Минимальное значение</c:v>
                </c:pt>
              </c:strCache>
            </c:strRef>
          </c:tx>
          <c:spPr>
            <a:solidFill>
              <a:srgbClr val="FF000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5. Показатели, характеризующие удовлетворенность условиями оказания услуг</c:v>
                </c:pt>
                <c:pt idx="1">
                  <c:v>5.1. Доля получателей услуг, которые готовы рекомендовать образовательную организацию родственникам и знакомым </c:v>
                </c:pt>
                <c:pt idx="2">
                  <c:v>5.2. Доля получателей услуг, удовлетворенных организационными условиями предоставления услуг</c:v>
                </c:pt>
                <c:pt idx="3">
                  <c:v>5.3. Доля получателей услуг, удовлетворенных в целом условиями оказания услуг в образовательной организации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52.1</c:v>
                </c:pt>
                <c:pt idx="1">
                  <c:v>53</c:v>
                </c:pt>
                <c:pt idx="2">
                  <c:v>51</c:v>
                </c:pt>
                <c:pt idx="3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C2-40BB-9503-3855BBCE85B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rgbClr val="00B0F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7.5807853708262429E-2"/>
                  <c:y val="4.92154400073474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C2-40BB-9503-3855BBCE85BF}"/>
                </c:ext>
              </c:extLst>
            </c:dLbl>
            <c:dLbl>
              <c:idx val="1"/>
              <c:layout>
                <c:manualLayout>
                  <c:x val="-7.5807853708262429E-2"/>
                  <c:y val="7.38231600110211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C2-40BB-9503-3855BBCE85BF}"/>
                </c:ext>
              </c:extLst>
            </c:dLbl>
            <c:dLbl>
              <c:idx val="2"/>
              <c:layout>
                <c:manualLayout>
                  <c:x val="-6.652525937663846E-2"/>
                  <c:y val="7.3823160011022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C2-40BB-9503-3855BBCE85BF}"/>
                </c:ext>
              </c:extLst>
            </c:dLbl>
            <c:dLbl>
              <c:idx val="3"/>
              <c:layout>
                <c:manualLayout>
                  <c:x val="-6.652525937663846E-2"/>
                  <c:y val="2.46077200036746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BC2-40BB-9503-3855BBCE85B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5. Показатели, характеризующие удовлетворенность условиями оказания услуг</c:v>
                </c:pt>
                <c:pt idx="1">
                  <c:v>5.1. Доля получателей услуг, которые готовы рекомендовать образовательную организацию родственникам и знакомым </c:v>
                </c:pt>
                <c:pt idx="2">
                  <c:v>5.2. Доля получателей услуг, удовлетворенных организационными условиями предоставления услуг</c:v>
                </c:pt>
                <c:pt idx="3">
                  <c:v>5.3. Доля получателей услуг, удовлетворенных в целом условиями оказания услуг в образовательной организации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95.22</c:v>
                </c:pt>
                <c:pt idx="1">
                  <c:v>94.38</c:v>
                </c:pt>
                <c:pt idx="2">
                  <c:v>94.960000000000022</c:v>
                </c:pt>
                <c:pt idx="3">
                  <c:v>95.82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C2-40BB-9503-3855BBCE85B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Максимальное значение</c:v>
                </c:pt>
              </c:strCache>
            </c:strRef>
          </c:tx>
          <c:spPr>
            <a:solidFill>
              <a:srgbClr val="00B05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6.8072358431909119E-2"/>
                  <c:y val="7.38231600110209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BC2-40BB-9503-3855BBCE85BF}"/>
                </c:ext>
              </c:extLst>
            </c:dLbl>
            <c:dLbl>
              <c:idx val="1"/>
              <c:layout>
                <c:manualLayout>
                  <c:x val="-4.9507169768661069E-2"/>
                  <c:y val="4.9215440007348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BC2-40BB-9503-3855BBCE85BF}"/>
                </c:ext>
              </c:extLst>
            </c:dLbl>
            <c:dLbl>
              <c:idx val="2"/>
              <c:layout>
                <c:manualLayout>
                  <c:x val="-6.807235843190911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C2-40BB-9503-3855BBCE85BF}"/>
                </c:ext>
              </c:extLst>
            </c:dLbl>
            <c:dLbl>
              <c:idx val="3"/>
              <c:layout>
                <c:manualLayout>
                  <c:x val="-4.9507169768661069E-2"/>
                  <c:y val="7.3823160011022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BC2-40BB-9503-3855BBCE85B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5. Показатели, характеризующие удовлетворенность условиями оказания услуг</c:v>
                </c:pt>
                <c:pt idx="1">
                  <c:v>5.1. Доля получателей услуг, которые готовы рекомендовать образовательную организацию родственникам и знакомым </c:v>
                </c:pt>
                <c:pt idx="2">
                  <c:v>5.2. Доля получателей услуг, удовлетворенных организационными условиями предоставления услуг</c:v>
                </c:pt>
                <c:pt idx="3">
                  <c:v>5.3. Доля получателей услуг, удовлетворенных в целом условиями оказания услуг в образовательной организации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C2-40BB-9503-3855BBCE85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3178240"/>
        <c:axId val="192622976"/>
        <c:axId val="0"/>
      </c:bar3DChart>
      <c:catAx>
        <c:axId val="19317824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92622976"/>
        <c:crosses val="autoZero"/>
        <c:auto val="1"/>
        <c:lblAlgn val="ctr"/>
        <c:lblOffset val="100"/>
        <c:noMultiLvlLbl val="0"/>
      </c:catAx>
      <c:valAx>
        <c:axId val="192622976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19317824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50899387772943261"/>
          <c:y val="2.3796418002617309E-2"/>
          <c:w val="0.5902571617725535"/>
          <c:h val="0.9730432188631277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     </c:v>
                </c:pt>
              </c:strCache>
            </c:strRef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5.2805280528052823E-3"/>
                  <c:y val="1.6119746689694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F7-420D-ACF7-AD36A88C0A12}"/>
                </c:ext>
              </c:extLst>
            </c:dLbl>
            <c:dLbl>
              <c:idx val="1"/>
              <c:layout>
                <c:manualLayout>
                  <c:x val="0"/>
                  <c:y val="1.3816925734024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F7-420D-ACF7-AD36A88C0A12}"/>
                </c:ext>
              </c:extLst>
            </c:dLbl>
            <c:dLbl>
              <c:idx val="2"/>
              <c:layout>
                <c:manualLayout>
                  <c:x val="-2.6402640264026455E-3"/>
                  <c:y val="1.3816925734024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2F7-420D-ACF7-AD36A88C0A12}"/>
                </c:ext>
              </c:extLst>
            </c:dLbl>
            <c:dLbl>
              <c:idx val="3"/>
              <c:layout>
                <c:manualLayout>
                  <c:x val="7.9207920792079313E-3"/>
                  <c:y val="2.072538860103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F7-420D-ACF7-AD36A88C0A12}"/>
                </c:ext>
              </c:extLst>
            </c:dLbl>
            <c:dLbl>
              <c:idx val="4"/>
              <c:layout>
                <c:manualLayout>
                  <c:x val="5.2805280528052823E-3"/>
                  <c:y val="2.072538860103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F7-420D-ACF7-AD36A88C0A12}"/>
                </c:ext>
              </c:extLst>
            </c:dLbl>
            <c:dLbl>
              <c:idx val="5"/>
              <c:layout>
                <c:manualLayout>
                  <c:x val="0"/>
                  <c:y val="2.3028209556706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F7-420D-ACF7-AD36A88C0A12}"/>
                </c:ext>
              </c:extLst>
            </c:dLbl>
            <c:dLbl>
              <c:idx val="6"/>
              <c:layout>
                <c:manualLayout>
                  <c:x val="5.2805280528052823E-3"/>
                  <c:y val="2.3028209556706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2F7-420D-ACF7-AD36A88C0A12}"/>
                </c:ext>
              </c:extLst>
            </c:dLbl>
            <c:dLbl>
              <c:idx val="7"/>
              <c:layout>
                <c:manualLayout>
                  <c:x val="0"/>
                  <c:y val="1.6119746689694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2F7-420D-ACF7-AD36A88C0A12}"/>
                </c:ext>
              </c:extLst>
            </c:dLbl>
            <c:dLbl>
              <c:idx val="8"/>
              <c:layout>
                <c:manualLayout>
                  <c:x val="0"/>
                  <c:y val="1.8422567645365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F7-420D-ACF7-AD36A88C0A12}"/>
                </c:ext>
              </c:extLst>
            </c:dLbl>
            <c:dLbl>
              <c:idx val="9"/>
              <c:layout>
                <c:manualLayout>
                  <c:x val="0"/>
                  <c:y val="2.5331030512377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F7-420D-ACF7-AD36A88C0A12}"/>
                </c:ext>
              </c:extLst>
            </c:dLbl>
            <c:dLbl>
              <c:idx val="10"/>
              <c:layout>
                <c:manualLayout>
                  <c:x val="0"/>
                  <c:y val="2.072538860103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F7-420D-ACF7-AD36A88C0A12}"/>
                </c:ext>
              </c:extLst>
            </c:dLbl>
            <c:dLbl>
              <c:idx val="11"/>
              <c:layout>
                <c:manualLayout>
                  <c:x val="0"/>
                  <c:y val="2.072538860103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2F7-420D-ACF7-AD36A88C0A12}"/>
                </c:ext>
              </c:extLst>
            </c:dLbl>
            <c:dLbl>
              <c:idx val="12"/>
              <c:layout>
                <c:manualLayout>
                  <c:x val="-2.6402640264026455E-3"/>
                  <c:y val="2.5331030512377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2F7-420D-ACF7-AD36A88C0A12}"/>
                </c:ext>
              </c:extLst>
            </c:dLbl>
            <c:dLbl>
              <c:idx val="13"/>
              <c:layout>
                <c:manualLayout>
                  <c:x val="0"/>
                  <c:y val="2.7633851468048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2F7-420D-ACF7-AD36A88C0A12}"/>
                </c:ext>
              </c:extLst>
            </c:dLbl>
            <c:dLbl>
              <c:idx val="14"/>
              <c:layout>
                <c:manualLayout>
                  <c:x val="0"/>
                  <c:y val="2.5331030512377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2F7-420D-ACF7-AD36A88C0A12}"/>
                </c:ext>
              </c:extLst>
            </c:dLbl>
            <c:dLbl>
              <c:idx val="15"/>
              <c:layout>
                <c:manualLayout>
                  <c:x val="-9.6808562627321092E-17"/>
                  <c:y val="2.5331030512377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2F7-420D-ACF7-AD36A88C0A12}"/>
                </c:ext>
              </c:extLst>
            </c:dLbl>
            <c:dLbl>
              <c:idx val="16"/>
              <c:layout>
                <c:manualLayout>
                  <c:x val="9.6808562627321092E-17"/>
                  <c:y val="2.7633851468048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2F7-420D-ACF7-AD36A88C0A12}"/>
                </c:ext>
              </c:extLst>
            </c:dLbl>
            <c:dLbl>
              <c:idx val="17"/>
              <c:layout>
                <c:manualLayout>
                  <c:x val="2.6402640264027418E-3"/>
                  <c:y val="2.7633851468048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2F7-420D-ACF7-AD36A88C0A12}"/>
                </c:ext>
              </c:extLst>
            </c:dLbl>
            <c:dLbl>
              <c:idx val="18"/>
              <c:layout>
                <c:manualLayout>
                  <c:x val="2.6402640264025505E-3"/>
                  <c:y val="2.3028209556706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2F7-420D-ACF7-AD36A88C0A12}"/>
                </c:ext>
              </c:extLst>
            </c:dLbl>
            <c:dLbl>
              <c:idx val="19"/>
              <c:layout>
                <c:manualLayout>
                  <c:x val="5.2805280528052823E-3"/>
                  <c:y val="2.3028209556706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2F7-420D-ACF7-AD36A88C0A1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Тегульдетский район</c:v>
                </c:pt>
                <c:pt idx="1">
                  <c:v>Парабельский район</c:v>
                </c:pt>
                <c:pt idx="2">
                  <c:v>Асиновский район</c:v>
                </c:pt>
                <c:pt idx="3">
                  <c:v>ДОУ, подведомственные федеральным ОО</c:v>
                </c:pt>
                <c:pt idx="4">
                  <c:v>Кожевниковский район</c:v>
                </c:pt>
                <c:pt idx="5">
                  <c:v>г. Стрежевой</c:v>
                </c:pt>
                <c:pt idx="6">
                  <c:v>ЗАТО Северск</c:v>
                </c:pt>
                <c:pt idx="7">
                  <c:v>Колпашевский район </c:v>
                </c:pt>
                <c:pt idx="8">
                  <c:v>Первомайский район</c:v>
                </c:pt>
                <c:pt idx="9">
                  <c:v>Бакчарский район</c:v>
                </c:pt>
                <c:pt idx="10">
                  <c:v>Молчановский район</c:v>
                </c:pt>
                <c:pt idx="11">
                  <c:v>Александровский район</c:v>
                </c:pt>
                <c:pt idx="12">
                  <c:v>Верхнекетский район</c:v>
                </c:pt>
                <c:pt idx="13">
                  <c:v>Каргасокский район</c:v>
                </c:pt>
                <c:pt idx="14">
                  <c:v>Частные и некоммерческие ОО</c:v>
                </c:pt>
                <c:pt idx="15">
                  <c:v>Чаинский район</c:v>
                </c:pt>
                <c:pt idx="16">
                  <c:v>г. Томск</c:v>
                </c:pt>
                <c:pt idx="17">
                  <c:v>Томский район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99.8</c:v>
                </c:pt>
                <c:pt idx="1">
                  <c:v>98.85</c:v>
                </c:pt>
                <c:pt idx="2">
                  <c:v>98.63</c:v>
                </c:pt>
                <c:pt idx="3">
                  <c:v>97.9</c:v>
                </c:pt>
                <c:pt idx="4">
                  <c:v>97.52</c:v>
                </c:pt>
                <c:pt idx="5">
                  <c:v>97.3</c:v>
                </c:pt>
                <c:pt idx="6">
                  <c:v>97.11</c:v>
                </c:pt>
                <c:pt idx="7">
                  <c:v>97.1</c:v>
                </c:pt>
                <c:pt idx="8">
                  <c:v>97.08</c:v>
                </c:pt>
                <c:pt idx="9">
                  <c:v>96.75</c:v>
                </c:pt>
                <c:pt idx="10">
                  <c:v>96.27</c:v>
                </c:pt>
                <c:pt idx="11">
                  <c:v>96.23</c:v>
                </c:pt>
                <c:pt idx="12">
                  <c:v>96.2</c:v>
                </c:pt>
                <c:pt idx="13">
                  <c:v>96.16</c:v>
                </c:pt>
                <c:pt idx="14">
                  <c:v>95.22</c:v>
                </c:pt>
                <c:pt idx="15">
                  <c:v>95.2</c:v>
                </c:pt>
                <c:pt idx="16">
                  <c:v>93.91</c:v>
                </c:pt>
                <c:pt idx="17">
                  <c:v>93.74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2F7-420D-ACF7-AD36A88C0A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92647936"/>
        <c:axId val="192649472"/>
        <c:axId val="0"/>
      </c:bar3DChart>
      <c:catAx>
        <c:axId val="1926479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92649472"/>
        <c:crosses val="autoZero"/>
        <c:auto val="1"/>
        <c:lblAlgn val="ctr"/>
        <c:lblOffset val="100"/>
        <c:noMultiLvlLbl val="0"/>
      </c:catAx>
      <c:valAx>
        <c:axId val="192649472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192647936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>
      <a:noFill/>
    </a:ln>
  </c:spPr>
  <c:txPr>
    <a:bodyPr/>
    <a:lstStyle/>
    <a:p>
      <a:pPr>
        <a:defRPr sz="1200" b="1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51087741809540277"/>
          <c:y val="2.5527139076494988E-2"/>
          <c:w val="0.46789655784085987"/>
          <c:h val="0.882098970381026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Минимальное значение</c:v>
                </c:pt>
              </c:strCache>
            </c:strRef>
          </c:tx>
          <c:spPr>
            <a:solidFill>
              <a:srgbClr val="FF000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2.8301365418315428E-3"/>
                  <c:y val="6.96212974913053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45-4A6E-8961-85391B64F52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Общий показатель оценки  качества, в баллах</c:v>
                </c:pt>
                <c:pt idx="1">
                  <c:v>1. Показатели, характеризующие открытость и доступность информации об образовательной организации</c:v>
                </c:pt>
                <c:pt idx="2">
                  <c:v>2. Показатели, характеризующие комфортность условий предоставления услуг</c:v>
                </c:pt>
                <c:pt idx="3">
                  <c:v>3. Показатели, характеризующие доступность услуг для инвалидов</c:v>
                </c:pt>
                <c:pt idx="4">
                  <c:v>4. Показатели, характеризующие доброжелательность, вежливость работников образовательных организаций </c:v>
                </c:pt>
                <c:pt idx="5">
                  <c:v>5. Показатели, характеризующие удовлетворенность условиями оказания услуг</c:v>
                </c:pt>
              </c:strCache>
            </c:strRef>
          </c:cat>
          <c:val>
            <c:numRef>
              <c:f>Лист1!$B$2:$B$7</c:f>
              <c:numCache>
                <c:formatCode>0.00</c:formatCode>
                <c:ptCount val="6"/>
                <c:pt idx="0">
                  <c:v>62.78</c:v>
                </c:pt>
                <c:pt idx="1">
                  <c:v>46.3</c:v>
                </c:pt>
                <c:pt idx="2" formatCode="General">
                  <c:v>63</c:v>
                </c:pt>
                <c:pt idx="3" formatCode="General">
                  <c:v>8</c:v>
                </c:pt>
                <c:pt idx="4">
                  <c:v>55.4</c:v>
                </c:pt>
                <c:pt idx="5">
                  <c:v>52.1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45-4A6E-8961-85391B64F52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rgbClr val="0070C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dLbl>
              <c:idx val="4"/>
              <c:layout>
                <c:manualLayout>
                  <c:x val="0"/>
                  <c:y val="2.5527139076495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D45-4A6E-8961-85391B64F5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Общий показатель оценки  качества, в баллах</c:v>
                </c:pt>
                <c:pt idx="1">
                  <c:v>1. Показатели, характеризующие открытость и доступность информации об образовательной организации</c:v>
                </c:pt>
                <c:pt idx="2">
                  <c:v>2. Показатели, характеризующие комфортность условий предоставления услуг</c:v>
                </c:pt>
                <c:pt idx="3">
                  <c:v>3. Показатели, характеризующие доступность услуг для инвалидов</c:v>
                </c:pt>
                <c:pt idx="4">
                  <c:v>4. Показатели, характеризующие доброжелательность, вежливость работников образовательных организаций </c:v>
                </c:pt>
                <c:pt idx="5">
                  <c:v>5. Показатели, характеризующие удовлетворенность условиями оказания услуг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86.47</c:v>
                </c:pt>
                <c:pt idx="1">
                  <c:v>94.72</c:v>
                </c:pt>
                <c:pt idx="2">
                  <c:v>92.52</c:v>
                </c:pt>
                <c:pt idx="3">
                  <c:v>53.24</c:v>
                </c:pt>
                <c:pt idx="4">
                  <c:v>96.64</c:v>
                </c:pt>
                <c:pt idx="5">
                  <c:v>95.22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45-4A6E-8961-85391B64F52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Максимальное значение</c:v>
                </c:pt>
              </c:strCache>
            </c:strRef>
          </c:tx>
          <c:spPr>
            <a:solidFill>
              <a:srgbClr val="00B05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9.9054778964107627E-3"/>
                  <c:y val="-2.6863796358846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D45-4A6E-8961-85391B64F525}"/>
                </c:ext>
              </c:extLst>
            </c:dLbl>
            <c:dLbl>
              <c:idx val="1"/>
              <c:layout>
                <c:manualLayout>
                  <c:x val="-7.0753413545791167E-3"/>
                  <c:y val="-3.0168437090403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D45-4A6E-8961-85391B64F525}"/>
                </c:ext>
              </c:extLst>
            </c:dLbl>
            <c:dLbl>
              <c:idx val="2"/>
              <c:layout>
                <c:manualLayout>
                  <c:x val="0"/>
                  <c:y val="-3.7130384111265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D45-4A6E-8961-85391B64F525}"/>
                </c:ext>
              </c:extLst>
            </c:dLbl>
            <c:dLbl>
              <c:idx val="4"/>
              <c:layout>
                <c:manualLayout>
                  <c:x val="0"/>
                  <c:y val="-3.4809735104311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D45-4A6E-8961-85391B64F525}"/>
                </c:ext>
              </c:extLst>
            </c:dLbl>
            <c:dLbl>
              <c:idx val="5"/>
              <c:layout>
                <c:manualLayout>
                  <c:x val="0"/>
                  <c:y val="-3.9451033118219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45-4A6E-8961-85391B64F52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Общий показатель оценки  качества, в баллах</c:v>
                </c:pt>
                <c:pt idx="1">
                  <c:v>1. Показатели, характеризующие открытость и доступность информации об образовательной организации</c:v>
                </c:pt>
                <c:pt idx="2">
                  <c:v>2. Показатели, характеризующие комфортность условий предоставления услуг</c:v>
                </c:pt>
                <c:pt idx="3">
                  <c:v>3. Показатели, характеризующие доступность услуг для инвалидов</c:v>
                </c:pt>
                <c:pt idx="4">
                  <c:v>4. Показатели, характеризующие доброжелательность, вежливость работников образовательных организаций </c:v>
                </c:pt>
                <c:pt idx="5">
                  <c:v>5. Показатели, характеризующие удовлетворенность условиями оказания услуг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97.78</c:v>
                </c:pt>
                <c:pt idx="1">
                  <c:v>100</c:v>
                </c:pt>
                <c:pt idx="2">
                  <c:v>100</c:v>
                </c:pt>
                <c:pt idx="3">
                  <c:v>97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45-4A6E-8961-85391B64F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3307520"/>
        <c:axId val="143309056"/>
        <c:axId val="0"/>
      </c:bar3DChart>
      <c:catAx>
        <c:axId val="14330752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43309056"/>
        <c:crosses val="autoZero"/>
        <c:auto val="1"/>
        <c:lblAlgn val="ctr"/>
        <c:lblOffset val="100"/>
        <c:noMultiLvlLbl val="0"/>
      </c:catAx>
      <c:valAx>
        <c:axId val="143309056"/>
        <c:scaling>
          <c:orientation val="minMax"/>
        </c:scaling>
        <c:delete val="1"/>
        <c:axPos val="t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0" sourceLinked="1"/>
        <c:majorTickMark val="out"/>
        <c:minorTickMark val="none"/>
        <c:tickLblPos val="none"/>
        <c:crossAx val="14330752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bg1">
            <a:lumMod val="75000"/>
          </a:schemeClr>
        </a:gs>
        <a:gs pos="50000">
          <a:schemeClr val="bg1">
            <a:lumMod val="85000"/>
          </a:schemeClr>
        </a:gs>
        <a:gs pos="100000">
          <a:schemeClr val="bg1">
            <a:lumMod val="95000"/>
          </a:schemeClr>
        </a:gs>
      </a:gsLst>
      <a:path path="circle">
        <a:fillToRect l="50000" t="50000" r="50000" b="50000"/>
      </a:path>
      <a:tileRect/>
    </a:gradFill>
    <a:ln>
      <a:noFill/>
    </a:ln>
  </c:spPr>
  <c:txPr>
    <a:bodyPr/>
    <a:lstStyle/>
    <a:p>
      <a:pPr>
        <a:defRPr sz="1400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50821175998833457"/>
          <c:y val="1.6858237547892719E-2"/>
          <c:w val="0.45487518735983234"/>
          <c:h val="0.9497190057125212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Минимальное значение</c:v>
                </c:pt>
              </c:strCache>
            </c:strRef>
          </c:tx>
          <c:spPr>
            <a:solidFill>
              <a:srgbClr val="C0000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1. Показатели, характеризующие открытость и доступность информации об образовательной организации</c:v>
                </c:pt>
                <c:pt idx="1">
                  <c:v>1.1. Соответствие информации о деятельности образовательной организации, размещенной на общедоступных информационных ресурсах, ее содержанию и порядку (форме), установленным НПА</c:v>
                </c:pt>
                <c:pt idx="2">
                  <c:v>1.2. Наличие на официальном сайте образовательной организации информации о дистанционных способах обратной связи и взаимодействия с получателями услуг и их функционирование</c:v>
                </c:pt>
                <c:pt idx="3">
                  <c:v>1.3. Доля получателей услуг, удовлетворенных открытостью, полнотой и доступностью информации о деятельности образовательной организации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0.00">
                  <c:v>46.3</c:v>
                </c:pt>
                <c:pt idx="1">
                  <c:v>43</c:v>
                </c:pt>
                <c:pt idx="2">
                  <c:v>0</c:v>
                </c:pt>
                <c:pt idx="3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72-4D4E-888C-44D9754CEF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rgbClr val="00B0F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1. Показатели, характеризующие открытость и доступность информации об образовательной организации</c:v>
                </c:pt>
                <c:pt idx="1">
                  <c:v>1.1. Соответствие информации о деятельности образовательной организации, размещенной на общедоступных информационных ресурсах, ее содержанию и порядку (форме), установленным НПА</c:v>
                </c:pt>
                <c:pt idx="2">
                  <c:v>1.2. Наличие на официальном сайте образовательной организации информации о дистанционных способах обратной связи и взаимодействия с получателями услуг и их функционирование</c:v>
                </c:pt>
                <c:pt idx="3">
                  <c:v>1.3. Доля получателей услуг, удовлетворенных открытостью, полнотой и доступностью информации о деятельности образовательной организации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94.72</c:v>
                </c:pt>
                <c:pt idx="1">
                  <c:v>91.02</c:v>
                </c:pt>
                <c:pt idx="2">
                  <c:v>97.14</c:v>
                </c:pt>
                <c:pt idx="3">
                  <c:v>95.69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72-4D4E-888C-44D9754CEF0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Максимальное значение</c:v>
                </c:pt>
              </c:strCache>
            </c:strRef>
          </c:tx>
          <c:spPr>
            <a:solidFill>
              <a:srgbClr val="00B05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1. Показатели, характеризующие открытость и доступность информации об образовательной организации</c:v>
                </c:pt>
                <c:pt idx="1">
                  <c:v>1.1. Соответствие информации о деятельности образовательной организации, размещенной на общедоступных информационных ресурсах, ее содержанию и порядку (форме), установленным НПА</c:v>
                </c:pt>
                <c:pt idx="2">
                  <c:v>1.2. Наличие на официальном сайте образовательной организации информации о дистанционных способах обратной связи и взаимодействия с получателями услуг и их функционирование</c:v>
                </c:pt>
                <c:pt idx="3">
                  <c:v>1.3. Доля получателей услуг, удовлетворенных открытостью, полнотой и доступностью информации о деятельности образовательной организации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72-4D4E-888C-44D9754CE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9300608"/>
        <c:axId val="159441664"/>
        <c:axId val="0"/>
      </c:bar3DChart>
      <c:catAx>
        <c:axId val="15930060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59441664"/>
        <c:crosses val="autoZero"/>
        <c:auto val="1"/>
        <c:lblAlgn val="ctr"/>
        <c:lblOffset val="100"/>
        <c:noMultiLvlLbl val="0"/>
      </c:catAx>
      <c:valAx>
        <c:axId val="159441664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.00" sourceLinked="1"/>
        <c:majorTickMark val="out"/>
        <c:minorTickMark val="none"/>
        <c:tickLblPos val="none"/>
        <c:crossAx val="1593006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3394757946923508E-2"/>
          <c:y val="0.95631346421063856"/>
          <c:w val="0.86395122484689513"/>
          <c:h val="2.5586988278048953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400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1192147871546092"/>
          <c:y val="1.0371176706861631E-2"/>
          <c:w val="0.58405578322213925"/>
          <c:h val="0.9717384660250801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    </c:v>
                </c:pt>
              </c:strCache>
            </c:strRef>
          </c:tx>
          <c:spPr>
            <a:solidFill>
              <a:schemeClr val="accent3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0"/>
                  <c:y val="8.6160473882606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80-4F85-A619-8BC6020B636C}"/>
                </c:ext>
              </c:extLst>
            </c:dLbl>
            <c:dLbl>
              <c:idx val="1"/>
              <c:layout>
                <c:manualLayout>
                  <c:x val="4.6296296296296389E-3"/>
                  <c:y val="6.46203554119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80-4F85-A619-8BC6020B636C}"/>
                </c:ext>
              </c:extLst>
            </c:dLbl>
            <c:dLbl>
              <c:idx val="2"/>
              <c:layout>
                <c:manualLayout>
                  <c:x val="2.3148148148148147E-3"/>
                  <c:y val="8.6160473882606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B80-4F85-A619-8BC6020B636C}"/>
                </c:ext>
              </c:extLst>
            </c:dLbl>
            <c:dLbl>
              <c:idx val="3"/>
              <c:layout>
                <c:manualLayout>
                  <c:x val="0"/>
                  <c:y val="1.0770059235325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80-4F85-A619-8BC6020B636C}"/>
                </c:ext>
              </c:extLst>
            </c:dLbl>
            <c:dLbl>
              <c:idx val="4"/>
              <c:layout>
                <c:manualLayout>
                  <c:x val="0"/>
                  <c:y val="8.61604738826061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80-4F85-A619-8BC6020B636C}"/>
                </c:ext>
              </c:extLst>
            </c:dLbl>
            <c:dLbl>
              <c:idx val="5"/>
              <c:layout>
                <c:manualLayout>
                  <c:x val="4.6296296296296389E-3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80-4F85-A619-8BC6020B636C}"/>
                </c:ext>
              </c:extLst>
            </c:dLbl>
            <c:dLbl>
              <c:idx val="6"/>
              <c:layout>
                <c:manualLayout>
                  <c:x val="0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B80-4F85-A619-8BC6020B636C}"/>
                </c:ext>
              </c:extLst>
            </c:dLbl>
            <c:dLbl>
              <c:idx val="7"/>
              <c:layout>
                <c:manualLayout>
                  <c:x val="0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B80-4F85-A619-8BC6020B636C}"/>
                </c:ext>
              </c:extLst>
            </c:dLbl>
            <c:dLbl>
              <c:idx val="8"/>
              <c:layout>
                <c:manualLayout>
                  <c:x val="4.6296296296296389E-3"/>
                  <c:y val="1.50780829294560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B80-4F85-A619-8BC6020B636C}"/>
                </c:ext>
              </c:extLst>
            </c:dLbl>
            <c:dLbl>
              <c:idx val="9"/>
              <c:layout>
                <c:manualLayout>
                  <c:x val="6.9444444444445447E-3"/>
                  <c:y val="1.50780829294560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B80-4F85-A619-8BC6020B636C}"/>
                </c:ext>
              </c:extLst>
            </c:dLbl>
            <c:dLbl>
              <c:idx val="10"/>
              <c:layout>
                <c:manualLayout>
                  <c:x val="0"/>
                  <c:y val="1.0770059235325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B80-4F85-A619-8BC6020B636C}"/>
                </c:ext>
              </c:extLst>
            </c:dLbl>
            <c:dLbl>
              <c:idx val="11"/>
              <c:layout>
                <c:manualLayout>
                  <c:x val="0"/>
                  <c:y val="1.72320947765211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B80-4F85-A619-8BC6020B636C}"/>
                </c:ext>
              </c:extLst>
            </c:dLbl>
            <c:dLbl>
              <c:idx val="12"/>
              <c:layout>
                <c:manualLayout>
                  <c:x val="2.3148148148148147E-3"/>
                  <c:y val="1.7232094776521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B80-4F85-A619-8BC6020B636C}"/>
                </c:ext>
              </c:extLst>
            </c:dLbl>
            <c:dLbl>
              <c:idx val="13"/>
              <c:layout>
                <c:manualLayout>
                  <c:x val="0"/>
                  <c:y val="1.9386106623586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B80-4F85-A619-8BC6020B636C}"/>
                </c:ext>
              </c:extLst>
            </c:dLbl>
            <c:dLbl>
              <c:idx val="14"/>
              <c:layout>
                <c:manualLayout>
                  <c:x val="4.6296296296296389E-3"/>
                  <c:y val="1.9386106623586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B80-4F85-A619-8BC6020B636C}"/>
                </c:ext>
              </c:extLst>
            </c:dLbl>
            <c:dLbl>
              <c:idx val="15"/>
              <c:layout>
                <c:manualLayout>
                  <c:x val="0"/>
                  <c:y val="1.9386106623586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B80-4F85-A619-8BC6020B636C}"/>
                </c:ext>
              </c:extLst>
            </c:dLbl>
            <c:dLbl>
              <c:idx val="16"/>
              <c:layout>
                <c:manualLayout>
                  <c:x val="0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B80-4F85-A619-8BC6020B636C}"/>
                </c:ext>
              </c:extLst>
            </c:dLbl>
            <c:dLbl>
              <c:idx val="17"/>
              <c:layout>
                <c:manualLayout>
                  <c:x val="0"/>
                  <c:y val="1.7232094776521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B80-4F85-A619-8BC6020B636C}"/>
                </c:ext>
              </c:extLst>
            </c:dLbl>
            <c:dLbl>
              <c:idx val="18"/>
              <c:layout>
                <c:manualLayout>
                  <c:x val="1.5645661274457056E-2"/>
                  <c:y val="1.7446423331880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B80-4F85-A619-8BC6020B636C}"/>
                </c:ext>
              </c:extLst>
            </c:dLbl>
            <c:dLbl>
              <c:idx val="19"/>
              <c:layout>
                <c:manualLayout>
                  <c:x val="7.641511198407256E-3"/>
                  <c:y val="4.4580160608935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B80-4F85-A619-8BC6020B636C}"/>
                </c:ext>
              </c:extLst>
            </c:dLbl>
            <c:dLbl>
              <c:idx val="20"/>
              <c:layout>
                <c:manualLayout>
                  <c:x val="0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B80-4F85-A619-8BC6020B636C}"/>
                </c:ext>
              </c:extLst>
            </c:dLbl>
            <c:dLbl>
              <c:idx val="21"/>
              <c:layout>
                <c:manualLayout>
                  <c:x val="9.9563299019273504E-3"/>
                  <c:y val="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B80-4F85-A619-8BC6020B63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</c:f>
              <c:strCache>
                <c:ptCount val="22"/>
                <c:pt idx="0">
                  <c:v>Колпашевский район </c:v>
                </c:pt>
                <c:pt idx="1">
                  <c:v>Парабельский район</c:v>
                </c:pt>
                <c:pt idx="2">
                  <c:v>Асиновский район</c:v>
                </c:pt>
                <c:pt idx="3">
                  <c:v>Верхнекетский район</c:v>
                </c:pt>
                <c:pt idx="4">
                  <c:v>г. Стрежевой</c:v>
                </c:pt>
                <c:pt idx="5">
                  <c:v>Бакчарский район</c:v>
                </c:pt>
                <c:pt idx="6">
                  <c:v>ЗАТО Северск</c:v>
                </c:pt>
                <c:pt idx="7">
                  <c:v>Чаинский район</c:v>
                </c:pt>
                <c:pt idx="8">
                  <c:v>Молчановский район</c:v>
                </c:pt>
                <c:pt idx="9">
                  <c:v>Александровский район</c:v>
                </c:pt>
                <c:pt idx="10">
                  <c:v>Каргасокский район</c:v>
                </c:pt>
                <c:pt idx="11">
                  <c:v>Кривошеинский район</c:v>
                </c:pt>
                <c:pt idx="12">
                  <c:v>г. Томск</c:v>
                </c:pt>
                <c:pt idx="13">
                  <c:v>г. Кедровый</c:v>
                </c:pt>
                <c:pt idx="14">
                  <c:v>Кожевниковский район</c:v>
                </c:pt>
                <c:pt idx="15">
                  <c:v>Первомайский район</c:v>
                </c:pt>
                <c:pt idx="16">
                  <c:v>Томский район</c:v>
                </c:pt>
                <c:pt idx="17">
                  <c:v>Шегарский район</c:v>
                </c:pt>
                <c:pt idx="18">
                  <c:v>Зырянский район</c:v>
                </c:pt>
                <c:pt idx="19">
                  <c:v>Тегульдетский район</c:v>
                </c:pt>
                <c:pt idx="20">
                  <c:v>ДОУ, подведомственные федеральным ОО</c:v>
                </c:pt>
                <c:pt idx="21">
                  <c:v>Частные и некоммерческие ОО</c:v>
                </c:pt>
              </c:strCache>
            </c:strRef>
          </c:cat>
          <c:val>
            <c:numRef>
              <c:f>Лист1!$B$2:$B$23</c:f>
              <c:numCache>
                <c:formatCode>0.00</c:formatCode>
                <c:ptCount val="22"/>
                <c:pt idx="0">
                  <c:v>99.53</c:v>
                </c:pt>
                <c:pt idx="1">
                  <c:v>98.73</c:v>
                </c:pt>
                <c:pt idx="2" formatCode="General">
                  <c:v>98.4</c:v>
                </c:pt>
                <c:pt idx="3" formatCode="General">
                  <c:v>97.9</c:v>
                </c:pt>
                <c:pt idx="4">
                  <c:v>97.79</c:v>
                </c:pt>
                <c:pt idx="5" formatCode="General">
                  <c:v>97.6</c:v>
                </c:pt>
                <c:pt idx="6">
                  <c:v>97.42</c:v>
                </c:pt>
                <c:pt idx="7" formatCode="General">
                  <c:v>97.4</c:v>
                </c:pt>
                <c:pt idx="8">
                  <c:v>97.27</c:v>
                </c:pt>
                <c:pt idx="9">
                  <c:v>97.13</c:v>
                </c:pt>
                <c:pt idx="10">
                  <c:v>96.52</c:v>
                </c:pt>
                <c:pt idx="11">
                  <c:v>96.23</c:v>
                </c:pt>
                <c:pt idx="12" formatCode="General">
                  <c:v>95.62</c:v>
                </c:pt>
                <c:pt idx="13" formatCode="General">
                  <c:v>95.5</c:v>
                </c:pt>
                <c:pt idx="14" formatCode="General">
                  <c:v>95.3</c:v>
                </c:pt>
                <c:pt idx="15">
                  <c:v>94.98</c:v>
                </c:pt>
                <c:pt idx="16" formatCode="General">
                  <c:v>94.9</c:v>
                </c:pt>
                <c:pt idx="17">
                  <c:v>94.87</c:v>
                </c:pt>
                <c:pt idx="18">
                  <c:v>92.33</c:v>
                </c:pt>
                <c:pt idx="19" formatCode="General">
                  <c:v>82.9</c:v>
                </c:pt>
                <c:pt idx="20" formatCode="General">
                  <c:v>82.8</c:v>
                </c:pt>
                <c:pt idx="21">
                  <c:v>80.959999999999994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2B80-4F85-A619-8BC6020B63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1695232"/>
        <c:axId val="161711616"/>
        <c:axId val="0"/>
      </c:bar3DChart>
      <c:catAx>
        <c:axId val="16169523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1711616"/>
        <c:crosses val="autoZero"/>
        <c:auto val="1"/>
        <c:lblAlgn val="ctr"/>
        <c:lblOffset val="100"/>
        <c:noMultiLvlLbl val="0"/>
      </c:catAx>
      <c:valAx>
        <c:axId val="161711616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.00" sourceLinked="1"/>
        <c:majorTickMark val="out"/>
        <c:minorTickMark val="none"/>
        <c:tickLblPos val="none"/>
        <c:crossAx val="16169523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95000"/>
      </a:schemeClr>
    </a:solidFill>
    <a:ln>
      <a:noFill/>
    </a:ln>
  </c:spPr>
  <c:txPr>
    <a:bodyPr/>
    <a:lstStyle/>
    <a:p>
      <a:pPr>
        <a:defRPr sz="1200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Минимальное значение</c:v>
                </c:pt>
              </c:strCache>
            </c:strRef>
          </c:tx>
          <c:spPr>
            <a:solidFill>
              <a:srgbClr val="C0000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2. Показатели, характеризующие комфортность условий предоставления услуг</c:v>
                </c:pt>
                <c:pt idx="1">
                  <c:v>2.1. Обеспечение в образовательной организации комфортных условий для предоставления услуг </c:v>
                </c:pt>
                <c:pt idx="2">
                  <c:v>2.2. Доля получателей услуг, удовлетворенных комфортностью предоставления услуг  образовательной организацией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63</c:v>
                </c:pt>
                <c:pt idx="1">
                  <c:v>40</c:v>
                </c:pt>
                <c:pt idx="2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00-47D1-9609-BAB78DE4690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rgbClr val="00B0F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2. Показатели, характеризующие комфортность условий предоставления услуг</c:v>
                </c:pt>
                <c:pt idx="1">
                  <c:v>2.1. Обеспечение в образовательной организации комфортных условий для предоставления услуг </c:v>
                </c:pt>
                <c:pt idx="2">
                  <c:v>2.2. Доля получателей услуг, удовлетворенных комфортностью предоставления услуг  образовательной организацией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3"/>
                <c:pt idx="0" formatCode="General">
                  <c:v>92.52</c:v>
                </c:pt>
                <c:pt idx="1">
                  <c:v>96.43</c:v>
                </c:pt>
                <c:pt idx="2">
                  <c:v>88.61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00-47D1-9609-BAB78DE4690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Максимальное значение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-2.1863964364836914E-2"/>
                  <c:y val="-4.2900638667775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00-47D1-9609-BAB78DE4690A}"/>
                </c:ext>
              </c:extLst>
            </c:dLbl>
            <c:dLbl>
              <c:idx val="1"/>
              <c:layout>
                <c:manualLayout>
                  <c:x val="-1.3118378618902148E-2"/>
                  <c:y val="-4.2900638667775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00-47D1-9609-BAB78DE4690A}"/>
                </c:ext>
              </c:extLst>
            </c:dLbl>
            <c:dLbl>
              <c:idx val="2"/>
              <c:layout>
                <c:manualLayout>
                  <c:x val="-1.3118378618902148E-2"/>
                  <c:y val="-4.0517269852899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00-47D1-9609-BAB78DE469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2. Показатели, характеризующие комфортность условий предоставления услуг</c:v>
                </c:pt>
                <c:pt idx="1">
                  <c:v>2.1. Обеспечение в образовательной организации комфортных условий для предоставления услуг </c:v>
                </c:pt>
                <c:pt idx="2">
                  <c:v>2.2. Доля получателей услуг, удовлетворенных комфортностью предоставления услуг  образовательной организацией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00-47D1-9609-BAB78DE469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2457472"/>
        <c:axId val="162459008"/>
        <c:axId val="0"/>
      </c:bar3DChart>
      <c:catAx>
        <c:axId val="16245747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2459008"/>
        <c:crosses val="autoZero"/>
        <c:auto val="1"/>
        <c:lblAlgn val="ctr"/>
        <c:lblOffset val="100"/>
        <c:noMultiLvlLbl val="0"/>
      </c:catAx>
      <c:valAx>
        <c:axId val="162459008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16245747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400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0375745200351995"/>
          <c:y val="2.2810770875862744E-2"/>
          <c:w val="0.66813430781134642"/>
          <c:h val="0.9714283988243929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    </c:v>
                </c:pt>
              </c:strCache>
            </c:strRef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0"/>
                  <c:y val="8.61604738826065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FC-4FDE-836E-F449307A55C4}"/>
                </c:ext>
              </c:extLst>
            </c:dLbl>
            <c:dLbl>
              <c:idx val="1"/>
              <c:layout>
                <c:manualLayout>
                  <c:x val="4.6296296296296424E-3"/>
                  <c:y val="6.46203554119546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5FC-4FDE-836E-F449307A55C4}"/>
                </c:ext>
              </c:extLst>
            </c:dLbl>
            <c:dLbl>
              <c:idx val="2"/>
              <c:layout>
                <c:manualLayout>
                  <c:x val="2.3148148148148147E-3"/>
                  <c:y val="8.61604738826065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5FC-4FDE-836E-F449307A55C4}"/>
                </c:ext>
              </c:extLst>
            </c:dLbl>
            <c:dLbl>
              <c:idx val="3"/>
              <c:layout>
                <c:manualLayout>
                  <c:x val="0"/>
                  <c:y val="1.0770059235325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5FC-4FDE-836E-F449307A55C4}"/>
                </c:ext>
              </c:extLst>
            </c:dLbl>
            <c:dLbl>
              <c:idx val="4"/>
              <c:layout>
                <c:manualLayout>
                  <c:x val="0"/>
                  <c:y val="8.61604738826061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5FC-4FDE-836E-F449307A55C4}"/>
                </c:ext>
              </c:extLst>
            </c:dLbl>
            <c:dLbl>
              <c:idx val="5"/>
              <c:layout>
                <c:manualLayout>
                  <c:x val="4.6296296296296424E-3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5FC-4FDE-836E-F449307A55C4}"/>
                </c:ext>
              </c:extLst>
            </c:dLbl>
            <c:dLbl>
              <c:idx val="6"/>
              <c:layout>
                <c:manualLayout>
                  <c:x val="0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5FC-4FDE-836E-F449307A55C4}"/>
                </c:ext>
              </c:extLst>
            </c:dLbl>
            <c:dLbl>
              <c:idx val="7"/>
              <c:layout>
                <c:manualLayout>
                  <c:x val="0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5FC-4FDE-836E-F449307A55C4}"/>
                </c:ext>
              </c:extLst>
            </c:dLbl>
            <c:dLbl>
              <c:idx val="8"/>
              <c:layout>
                <c:manualLayout>
                  <c:x val="4.6296296296296424E-3"/>
                  <c:y val="1.5078082929456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5FC-4FDE-836E-F449307A55C4}"/>
                </c:ext>
              </c:extLst>
            </c:dLbl>
            <c:dLbl>
              <c:idx val="9"/>
              <c:layout>
                <c:manualLayout>
                  <c:x val="6.944444444444549E-3"/>
                  <c:y val="1.5078082929456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5FC-4FDE-836E-F449307A55C4}"/>
                </c:ext>
              </c:extLst>
            </c:dLbl>
            <c:dLbl>
              <c:idx val="10"/>
              <c:layout>
                <c:manualLayout>
                  <c:x val="0"/>
                  <c:y val="1.0770059235325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5FC-4FDE-836E-F449307A55C4}"/>
                </c:ext>
              </c:extLst>
            </c:dLbl>
            <c:dLbl>
              <c:idx val="11"/>
              <c:layout>
                <c:manualLayout>
                  <c:x val="0"/>
                  <c:y val="1.72320947765211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5FC-4FDE-836E-F449307A55C4}"/>
                </c:ext>
              </c:extLst>
            </c:dLbl>
            <c:dLbl>
              <c:idx val="12"/>
              <c:layout>
                <c:manualLayout>
                  <c:x val="2.3148148148148147E-3"/>
                  <c:y val="1.7232094776521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5FC-4FDE-836E-F449307A55C4}"/>
                </c:ext>
              </c:extLst>
            </c:dLbl>
            <c:dLbl>
              <c:idx val="13"/>
              <c:layout>
                <c:manualLayout>
                  <c:x val="0"/>
                  <c:y val="1.938610662358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5FC-4FDE-836E-F449307A55C4}"/>
                </c:ext>
              </c:extLst>
            </c:dLbl>
            <c:dLbl>
              <c:idx val="14"/>
              <c:layout>
                <c:manualLayout>
                  <c:x val="4.6296296296296424E-3"/>
                  <c:y val="1.938610662358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5FC-4FDE-836E-F449307A55C4}"/>
                </c:ext>
              </c:extLst>
            </c:dLbl>
            <c:dLbl>
              <c:idx val="15"/>
              <c:layout>
                <c:manualLayout>
                  <c:x val="0"/>
                  <c:y val="1.938610662358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5FC-4FDE-836E-F449307A55C4}"/>
                </c:ext>
              </c:extLst>
            </c:dLbl>
            <c:dLbl>
              <c:idx val="16"/>
              <c:layout>
                <c:manualLayout>
                  <c:x val="0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5FC-4FDE-836E-F449307A55C4}"/>
                </c:ext>
              </c:extLst>
            </c:dLbl>
            <c:dLbl>
              <c:idx val="17"/>
              <c:layout>
                <c:manualLayout>
                  <c:x val="0"/>
                  <c:y val="1.7232094776521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5FC-4FDE-836E-F449307A55C4}"/>
                </c:ext>
              </c:extLst>
            </c:dLbl>
            <c:dLbl>
              <c:idx val="18"/>
              <c:layout>
                <c:manualLayout>
                  <c:x val="0"/>
                  <c:y val="1.292407108239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5FC-4FDE-836E-F449307A55C4}"/>
                </c:ext>
              </c:extLst>
            </c:dLbl>
            <c:dLbl>
              <c:idx val="19"/>
              <c:layout>
                <c:manualLayout>
                  <c:x val="7.641512054216198E-3"/>
                  <c:y val="2.40143128797754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5FC-4FDE-836E-F449307A55C4}"/>
                </c:ext>
              </c:extLst>
            </c:dLbl>
            <c:dLbl>
              <c:idx val="20"/>
              <c:layout>
                <c:manualLayout>
                  <c:x val="1.4223330024261494E-3"/>
                  <c:y val="3.7706837459952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5FC-4FDE-836E-F449307A55C4}"/>
                </c:ext>
              </c:extLst>
            </c:dLbl>
            <c:dLbl>
              <c:idx val="21"/>
              <c:layout>
                <c:manualLayout>
                  <c:x val="7.1116650121312687E-3"/>
                  <c:y val="3.992488672230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5FC-4FDE-836E-F449307A55C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</c:f>
              <c:strCache>
                <c:ptCount val="22"/>
                <c:pt idx="0">
                  <c:v>Тегульдетский район</c:v>
                </c:pt>
                <c:pt idx="1">
                  <c:v>Парабельский район</c:v>
                </c:pt>
                <c:pt idx="2">
                  <c:v>Молчановский район</c:v>
                </c:pt>
                <c:pt idx="3">
                  <c:v>Колпашевский район </c:v>
                </c:pt>
                <c:pt idx="4">
                  <c:v>Каргасокский район</c:v>
                </c:pt>
                <c:pt idx="5">
                  <c:v>г. Стрежевой</c:v>
                </c:pt>
                <c:pt idx="6">
                  <c:v>Асиновский район</c:v>
                </c:pt>
                <c:pt idx="7">
                  <c:v>ДОУ, подведомственные федеральным ОО</c:v>
                </c:pt>
                <c:pt idx="8">
                  <c:v>Бакчарский район</c:v>
                </c:pt>
                <c:pt idx="9">
                  <c:v>ЗАТО Северск</c:v>
                </c:pt>
                <c:pt idx="10">
                  <c:v>Частные и некоммерческие ОО</c:v>
                </c:pt>
                <c:pt idx="11">
                  <c:v>Верхнекетский район</c:v>
                </c:pt>
                <c:pt idx="12">
                  <c:v>Кожевниковский район</c:v>
                </c:pt>
                <c:pt idx="13">
                  <c:v>Чаинский район</c:v>
                </c:pt>
                <c:pt idx="14">
                  <c:v>Шегарский район</c:v>
                </c:pt>
                <c:pt idx="15">
                  <c:v>Александровский район</c:v>
                </c:pt>
                <c:pt idx="16">
                  <c:v>г. Томск</c:v>
                </c:pt>
                <c:pt idx="17">
                  <c:v>Томский район</c:v>
                </c:pt>
                <c:pt idx="18">
                  <c:v>Зырянский район</c:v>
                </c:pt>
                <c:pt idx="19">
                  <c:v>г. Кедровый</c:v>
                </c:pt>
                <c:pt idx="20">
                  <c:v>Кривошеинский район</c:v>
                </c:pt>
                <c:pt idx="21">
                  <c:v>Первомайский район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100</c:v>
                </c:pt>
                <c:pt idx="1">
                  <c:v>99</c:v>
                </c:pt>
                <c:pt idx="2">
                  <c:v>97.17</c:v>
                </c:pt>
                <c:pt idx="3">
                  <c:v>96.92</c:v>
                </c:pt>
                <c:pt idx="4">
                  <c:v>96.6</c:v>
                </c:pt>
                <c:pt idx="5">
                  <c:v>96.5</c:v>
                </c:pt>
                <c:pt idx="6">
                  <c:v>96</c:v>
                </c:pt>
                <c:pt idx="7">
                  <c:v>95.5</c:v>
                </c:pt>
                <c:pt idx="8">
                  <c:v>95.25</c:v>
                </c:pt>
                <c:pt idx="9">
                  <c:v>94.75</c:v>
                </c:pt>
                <c:pt idx="10">
                  <c:v>94.59</c:v>
                </c:pt>
                <c:pt idx="11">
                  <c:v>93.5</c:v>
                </c:pt>
                <c:pt idx="12">
                  <c:v>92.4</c:v>
                </c:pt>
                <c:pt idx="13">
                  <c:v>92</c:v>
                </c:pt>
                <c:pt idx="14">
                  <c:v>91.83</c:v>
                </c:pt>
                <c:pt idx="15">
                  <c:v>91.5</c:v>
                </c:pt>
                <c:pt idx="16">
                  <c:v>90.74</c:v>
                </c:pt>
                <c:pt idx="17">
                  <c:v>90.42</c:v>
                </c:pt>
                <c:pt idx="18">
                  <c:v>89</c:v>
                </c:pt>
                <c:pt idx="19">
                  <c:v>86.5</c:v>
                </c:pt>
                <c:pt idx="20">
                  <c:v>86.17</c:v>
                </c:pt>
                <c:pt idx="21">
                  <c:v>80.25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65FC-4FDE-836E-F449307A55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7766016"/>
        <c:axId val="157767552"/>
        <c:axId val="0"/>
      </c:bar3DChart>
      <c:catAx>
        <c:axId val="1577660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57767552"/>
        <c:crosses val="autoZero"/>
        <c:auto val="1"/>
        <c:lblAlgn val="ctr"/>
        <c:lblOffset val="100"/>
        <c:noMultiLvlLbl val="0"/>
      </c:catAx>
      <c:valAx>
        <c:axId val="157767552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157766016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>
      <a:noFill/>
    </a:ln>
  </c:spPr>
  <c:txPr>
    <a:bodyPr/>
    <a:lstStyle/>
    <a:p>
      <a:pPr>
        <a:defRPr sz="1200" b="1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Минимальное значение</c:v>
                </c:pt>
              </c:strCache>
            </c:strRef>
          </c:tx>
          <c:spPr>
            <a:solidFill>
              <a:srgbClr val="C0000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3. Показатели, характеризующие доступность услуг для инвалидов</c:v>
                </c:pt>
                <c:pt idx="1">
                  <c:v>3.1. Оборудование помещений образовательной организации и прилегающей к ней территории с учетом доступности для инвалидов</c:v>
                </c:pt>
                <c:pt idx="2">
                  <c:v>3.2. Обеспечение в образовательной организации условий доступности, позволяющих инвалидам получать услуги наравне с другими</c:v>
                </c:pt>
                <c:pt idx="3">
                  <c:v>3.3. Доля инвалидов – получателей  услуг, удовлетворенных доступностью услуг для инвалидов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D2-42A1-AE9C-646FDA0BD5F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rgbClr val="00B0F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3. Показатели, характеризующие доступность услуг для инвалидов</c:v>
                </c:pt>
                <c:pt idx="1">
                  <c:v>3.1. Оборудование помещений образовательной организации и прилегающей к ней территории с учетом доступности для инвалидов</c:v>
                </c:pt>
                <c:pt idx="2">
                  <c:v>3.2. Обеспечение в образовательной организации условий доступности, позволяющих инвалидам получать услуги наравне с другими</c:v>
                </c:pt>
                <c:pt idx="3">
                  <c:v>3.3. Доля инвалидов – получателей  услуг, удовлетворенных доступностью услуг для инвалидов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53.24</c:v>
                </c:pt>
                <c:pt idx="1">
                  <c:v>25</c:v>
                </c:pt>
                <c:pt idx="2" formatCode="0.00">
                  <c:v>47.760000000000012</c:v>
                </c:pt>
                <c:pt idx="3" formatCode="0.00">
                  <c:v>88.81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D2-42A1-AE9C-646FDA0BD5F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Максимальное значение</c:v>
                </c:pt>
              </c:strCache>
            </c:strRef>
          </c:tx>
          <c:spPr>
            <a:solidFill>
              <a:srgbClr val="00B05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dLbl>
              <c:idx val="1"/>
              <c:layout>
                <c:manualLayout>
                  <c:x val="0"/>
                  <c:y val="-3.8799195451328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D2-42A1-AE9C-646FDA0BD5FA}"/>
                </c:ext>
              </c:extLst>
            </c:dLbl>
            <c:dLbl>
              <c:idx val="2"/>
              <c:layout>
                <c:manualLayout>
                  <c:x val="-1.4575974570319701E-3"/>
                  <c:y val="-5.334889374557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6D2-42A1-AE9C-646FDA0BD5FA}"/>
                </c:ext>
              </c:extLst>
            </c:dLbl>
            <c:dLbl>
              <c:idx val="3"/>
              <c:layout>
                <c:manualLayout>
                  <c:x val="-1.3118377113286769E-2"/>
                  <c:y val="-4.1224145167037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6D2-42A1-AE9C-646FDA0BD5F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3. Показатели, характеризующие доступность услуг для инвалидов</c:v>
                </c:pt>
                <c:pt idx="1">
                  <c:v>3.1. Оборудование помещений образовательной организации и прилегающей к ней территории с учетом доступности для инвалидов</c:v>
                </c:pt>
                <c:pt idx="2">
                  <c:v>3.2. Обеспечение в образовательной организации условий доступности, позволяющих инвалидам получать услуги наравне с другими</c:v>
                </c:pt>
                <c:pt idx="3">
                  <c:v>3.3. Доля инвалидов – получателей  услуг, удовлетворенных доступностью услуг для инвалидов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97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D2-42A1-AE9C-646FDA0BD5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2706432"/>
        <c:axId val="192707968"/>
        <c:axId val="0"/>
      </c:bar3DChart>
      <c:catAx>
        <c:axId val="19270643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92707968"/>
        <c:crosses val="autoZero"/>
        <c:auto val="1"/>
        <c:lblAlgn val="ctr"/>
        <c:lblOffset val="100"/>
        <c:noMultiLvlLbl val="0"/>
      </c:catAx>
      <c:valAx>
        <c:axId val="192707968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19270643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solidFill>
      <a:schemeClr val="lt1"/>
    </a:solidFill>
    <a:ln>
      <a:noFill/>
    </a:ln>
  </c:spPr>
  <c:txPr>
    <a:bodyPr/>
    <a:lstStyle/>
    <a:p>
      <a:pPr>
        <a:defRPr sz="1400" b="1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2765140790808187"/>
          <c:y val="1.2532981530343008E-2"/>
          <c:w val="0.54105726603854043"/>
          <c:h val="0.9809048662952918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    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4.6296296296296389E-3"/>
                  <c:y val="1.5401540154015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287-4FFB-9DC9-0EC14E16E53F}"/>
                </c:ext>
              </c:extLst>
            </c:dLbl>
            <c:dLbl>
              <c:idx val="1"/>
              <c:layout>
                <c:manualLayout>
                  <c:x val="0"/>
                  <c:y val="1.7601760176017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87-4FFB-9DC9-0EC14E16E53F}"/>
                </c:ext>
              </c:extLst>
            </c:dLbl>
            <c:dLbl>
              <c:idx val="2"/>
              <c:layout>
                <c:manualLayout>
                  <c:x val="0"/>
                  <c:y val="1.980198019801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287-4FFB-9DC9-0EC14E16E53F}"/>
                </c:ext>
              </c:extLst>
            </c:dLbl>
            <c:dLbl>
              <c:idx val="3"/>
              <c:layout>
                <c:manualLayout>
                  <c:x val="2.3148148148148147E-3"/>
                  <c:y val="1.5401540154015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87-4FFB-9DC9-0EC14E16E53F}"/>
                </c:ext>
              </c:extLst>
            </c:dLbl>
            <c:dLbl>
              <c:idx val="4"/>
              <c:layout>
                <c:manualLayout>
                  <c:x val="4.6296296296296389E-3"/>
                  <c:y val="1.980198019801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287-4FFB-9DC9-0EC14E16E53F}"/>
                </c:ext>
              </c:extLst>
            </c:dLbl>
            <c:dLbl>
              <c:idx val="5"/>
              <c:layout>
                <c:manualLayout>
                  <c:x val="8.4875562720134109E-17"/>
                  <c:y val="1.5401540154015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87-4FFB-9DC9-0EC14E16E53F}"/>
                </c:ext>
              </c:extLst>
            </c:dLbl>
            <c:dLbl>
              <c:idx val="6"/>
              <c:layout>
                <c:manualLayout>
                  <c:x val="-8.4875562720134109E-17"/>
                  <c:y val="1.980198019801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287-4FFB-9DC9-0EC14E16E53F}"/>
                </c:ext>
              </c:extLst>
            </c:dLbl>
            <c:dLbl>
              <c:idx val="7"/>
              <c:layout>
                <c:manualLayout>
                  <c:x val="0"/>
                  <c:y val="1.980198019801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87-4FFB-9DC9-0EC14E16E53F}"/>
                </c:ext>
              </c:extLst>
            </c:dLbl>
            <c:dLbl>
              <c:idx val="8"/>
              <c:layout>
                <c:manualLayout>
                  <c:x val="8.4875562720134109E-17"/>
                  <c:y val="1.5401540154015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87-4FFB-9DC9-0EC14E16E53F}"/>
                </c:ext>
              </c:extLst>
            </c:dLbl>
            <c:dLbl>
              <c:idx val="9"/>
              <c:layout>
                <c:manualLayout>
                  <c:x val="8.4875562720134109E-17"/>
                  <c:y val="1.980198019801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87-4FFB-9DC9-0EC14E16E53F}"/>
                </c:ext>
              </c:extLst>
            </c:dLbl>
            <c:dLbl>
              <c:idx val="10"/>
              <c:layout>
                <c:manualLayout>
                  <c:x val="2.3148148148148147E-3"/>
                  <c:y val="1.5401540154015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287-4FFB-9DC9-0EC14E16E53F}"/>
                </c:ext>
              </c:extLst>
            </c:dLbl>
            <c:dLbl>
              <c:idx val="11"/>
              <c:layout>
                <c:manualLayout>
                  <c:x val="4.6296296296295504E-3"/>
                  <c:y val="1.7601760176017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87-4FFB-9DC9-0EC14E16E53F}"/>
                </c:ext>
              </c:extLst>
            </c:dLbl>
            <c:dLbl>
              <c:idx val="12"/>
              <c:layout>
                <c:manualLayout>
                  <c:x val="0"/>
                  <c:y val="1.980198019801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287-4FFB-9DC9-0EC14E16E53F}"/>
                </c:ext>
              </c:extLst>
            </c:dLbl>
            <c:dLbl>
              <c:idx val="13"/>
              <c:layout>
                <c:manualLayout>
                  <c:x val="0"/>
                  <c:y val="1.980198019801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287-4FFB-9DC9-0EC14E16E53F}"/>
                </c:ext>
              </c:extLst>
            </c:dLbl>
            <c:dLbl>
              <c:idx val="14"/>
              <c:layout>
                <c:manualLayout>
                  <c:x val="6.9444444444443781E-3"/>
                  <c:y val="2.6402640264026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287-4FFB-9DC9-0EC14E16E53F}"/>
                </c:ext>
              </c:extLst>
            </c:dLbl>
            <c:dLbl>
              <c:idx val="15"/>
              <c:layout>
                <c:manualLayout>
                  <c:x val="4.6296296296297213E-3"/>
                  <c:y val="1.980198019801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287-4FFB-9DC9-0EC14E16E53F}"/>
                </c:ext>
              </c:extLst>
            </c:dLbl>
            <c:dLbl>
              <c:idx val="16"/>
              <c:layout>
                <c:manualLayout>
                  <c:x val="0"/>
                  <c:y val="1.980198019801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287-4FFB-9DC9-0EC14E16E53F}"/>
                </c:ext>
              </c:extLst>
            </c:dLbl>
            <c:dLbl>
              <c:idx val="17"/>
              <c:layout>
                <c:manualLayout>
                  <c:x val="9.25925925925929E-3"/>
                  <c:y val="2.4202420242024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287-4FFB-9DC9-0EC14E16E53F}"/>
                </c:ext>
              </c:extLst>
            </c:dLbl>
            <c:dLbl>
              <c:idx val="18"/>
              <c:layout>
                <c:manualLayout>
                  <c:x val="2.3148148148148147E-3"/>
                  <c:y val="2.2002200220022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287-4FFB-9DC9-0EC14E16E53F}"/>
                </c:ext>
              </c:extLst>
            </c:dLbl>
            <c:dLbl>
              <c:idx val="19"/>
              <c:layout>
                <c:manualLayout>
                  <c:x val="1.1574074074074073E-2"/>
                  <c:y val="1.5401540154015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287-4FFB-9DC9-0EC14E16E53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</c:f>
              <c:strCache>
                <c:ptCount val="22"/>
                <c:pt idx="0">
                  <c:v>Чаинский район</c:v>
                </c:pt>
                <c:pt idx="1">
                  <c:v>Верхнекетский район</c:v>
                </c:pt>
                <c:pt idx="2">
                  <c:v>г. Кедровый</c:v>
                </c:pt>
                <c:pt idx="3">
                  <c:v>Колпашевский район </c:v>
                </c:pt>
                <c:pt idx="4">
                  <c:v>Парабельский район</c:v>
                </c:pt>
                <c:pt idx="5">
                  <c:v>ЗАТО Северск</c:v>
                </c:pt>
                <c:pt idx="6">
                  <c:v>Молчановский район</c:v>
                </c:pt>
                <c:pt idx="7">
                  <c:v>г. Стрежевой</c:v>
                </c:pt>
                <c:pt idx="8">
                  <c:v>Каргасокский район</c:v>
                </c:pt>
                <c:pt idx="9">
                  <c:v>Кожевниковский район</c:v>
                </c:pt>
                <c:pt idx="10">
                  <c:v>Асиновский район</c:v>
                </c:pt>
                <c:pt idx="11">
                  <c:v>г. Томск</c:v>
                </c:pt>
                <c:pt idx="12">
                  <c:v>Частные и некоммерческие ОО</c:v>
                </c:pt>
                <c:pt idx="13">
                  <c:v>Александровский район</c:v>
                </c:pt>
                <c:pt idx="14">
                  <c:v>Зырянский район</c:v>
                </c:pt>
                <c:pt idx="15">
                  <c:v>Томский район</c:v>
                </c:pt>
                <c:pt idx="16">
                  <c:v>Первомайский район</c:v>
                </c:pt>
                <c:pt idx="17">
                  <c:v>Кривошеинский район</c:v>
                </c:pt>
                <c:pt idx="18">
                  <c:v>Шегарский район</c:v>
                </c:pt>
                <c:pt idx="19">
                  <c:v>ДОУ, подведомственные федеральным ОО</c:v>
                </c:pt>
                <c:pt idx="20">
                  <c:v>Бакчарский район</c:v>
                </c:pt>
                <c:pt idx="21">
                  <c:v>Тегульдетский район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84</c:v>
                </c:pt>
                <c:pt idx="1">
                  <c:v>80.900000000000006</c:v>
                </c:pt>
                <c:pt idx="2">
                  <c:v>80</c:v>
                </c:pt>
                <c:pt idx="3" formatCode="0.00">
                  <c:v>76.97</c:v>
                </c:pt>
                <c:pt idx="4" formatCode="0.00">
                  <c:v>66.63</c:v>
                </c:pt>
                <c:pt idx="5">
                  <c:v>66.599999999999994</c:v>
                </c:pt>
                <c:pt idx="6" formatCode="0.00">
                  <c:v>66.03</c:v>
                </c:pt>
                <c:pt idx="7" formatCode="0.00">
                  <c:v>61.06</c:v>
                </c:pt>
                <c:pt idx="8">
                  <c:v>58.6</c:v>
                </c:pt>
                <c:pt idx="9" formatCode="0.00">
                  <c:v>56.62</c:v>
                </c:pt>
                <c:pt idx="10" formatCode="0.00">
                  <c:v>56.44</c:v>
                </c:pt>
                <c:pt idx="11" formatCode="0.00">
                  <c:v>50.88</c:v>
                </c:pt>
                <c:pt idx="12" formatCode="0.00">
                  <c:v>48.74</c:v>
                </c:pt>
                <c:pt idx="13" formatCode="0.00">
                  <c:v>48.45</c:v>
                </c:pt>
                <c:pt idx="14">
                  <c:v>46</c:v>
                </c:pt>
                <c:pt idx="15">
                  <c:v>44.3</c:v>
                </c:pt>
                <c:pt idx="16" formatCode="0.00">
                  <c:v>41.92</c:v>
                </c:pt>
                <c:pt idx="17">
                  <c:v>40.799999999999997</c:v>
                </c:pt>
                <c:pt idx="18">
                  <c:v>34.700000000000003</c:v>
                </c:pt>
                <c:pt idx="19" formatCode="0.00">
                  <c:v>29.5</c:v>
                </c:pt>
                <c:pt idx="20">
                  <c:v>26</c:v>
                </c:pt>
                <c:pt idx="2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287-4FFB-9DC9-0EC14E16E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93098112"/>
        <c:axId val="193099648"/>
        <c:axId val="0"/>
      </c:bar3DChart>
      <c:catAx>
        <c:axId val="19309811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93099648"/>
        <c:crosses val="autoZero"/>
        <c:auto val="1"/>
        <c:lblAlgn val="ctr"/>
        <c:lblOffset val="100"/>
        <c:noMultiLvlLbl val="0"/>
      </c:catAx>
      <c:valAx>
        <c:axId val="193099648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193098112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>
      <a:noFill/>
    </a:ln>
  </c:spPr>
  <c:txPr>
    <a:bodyPr/>
    <a:lstStyle/>
    <a:p>
      <a:pPr>
        <a:defRPr sz="1200" b="1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50041145566011491"/>
          <c:y val="2.5313749152886346E-2"/>
          <c:w val="0.48355497231253447"/>
          <c:h val="0.9083982938134429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Минимальное значение</c:v>
                </c:pt>
              </c:strCache>
            </c:strRef>
          </c:tx>
          <c:spPr>
            <a:solidFill>
              <a:srgbClr val="C0000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4. Показатели, характеризующие доброжелательность, вежливость работников образовательных организаций </c:v>
                </c:pt>
                <c:pt idx="1">
                  <c:v>4.1. Доля получателей услуг, удовлетворенных доброжелательностью, вежливостью работников образовательной организации, обеспечивающих первичный контакт и информирование получателя услуги</c:v>
                </c:pt>
                <c:pt idx="2">
                  <c:v>4.2. Доля получателей услуг, удовлетворенных доброжелательностью, вежливостью работников образовательной организации, обеспечивающих непосредственное оказание услуги при обращении в организацию </c:v>
                </c:pt>
                <c:pt idx="3">
                  <c:v>4.3. 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55.4</c:v>
                </c:pt>
                <c:pt idx="1">
                  <c:v>53</c:v>
                </c:pt>
                <c:pt idx="2">
                  <c:v>53</c:v>
                </c:pt>
                <c:pt idx="3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91-4535-8D18-DF629F1BB4D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rgbClr val="00B0F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7.8710262679720505E-2"/>
                  <c:y val="9.20536209352134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491-4535-8D18-DF629F1BB4D4}"/>
                </c:ext>
              </c:extLst>
            </c:dLbl>
            <c:dLbl>
              <c:idx val="1"/>
              <c:layout>
                <c:manualLayout>
                  <c:x val="-5.3931105910178939E-2"/>
                  <c:y val="9.2051808927400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491-4535-8D18-DF629F1BB4D4}"/>
                </c:ext>
              </c:extLst>
            </c:dLbl>
            <c:dLbl>
              <c:idx val="2"/>
              <c:layout>
                <c:manualLayout>
                  <c:x val="-6.5591885566433736E-2"/>
                  <c:y val="1.150624961494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91-4535-8D18-DF629F1BB4D4}"/>
                </c:ext>
              </c:extLst>
            </c:dLbl>
            <c:dLbl>
              <c:idx val="3"/>
              <c:layout>
                <c:manualLayout>
                  <c:x val="-5.3931105910178939E-2"/>
                  <c:y val="1.3807499537938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491-4535-8D18-DF629F1BB4D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4. Показатели, характеризующие доброжелательность, вежливость работников образовательных организаций </c:v>
                </c:pt>
                <c:pt idx="1">
                  <c:v>4.1. Доля получателей услуг, удовлетворенных доброжелательностью, вежливостью работников образовательной организации, обеспечивающих первичный контакт и информирование получателя услуги</c:v>
                </c:pt>
                <c:pt idx="2">
                  <c:v>4.2. Доля получателей услуг, удовлетворенных доброжелательностью, вежливостью работников образовательной организации, обеспечивающих непосредственное оказание услуги при обращении в организацию </c:v>
                </c:pt>
                <c:pt idx="3">
                  <c:v>4.3. 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96.64</c:v>
                </c:pt>
                <c:pt idx="1">
                  <c:v>96.12</c:v>
                </c:pt>
                <c:pt idx="2">
                  <c:v>96.8</c:v>
                </c:pt>
                <c:pt idx="3" formatCode="0.00">
                  <c:v>97.36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91-4535-8D18-DF629F1BB4D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Максимальное значение</c:v>
                </c:pt>
              </c:strCache>
            </c:strRef>
          </c:tx>
          <c:spPr>
            <a:solidFill>
              <a:srgbClr val="00B050"/>
            </a:solidFill>
            <a:ln w="254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5.393110591017905E-2"/>
                  <c:y val="2.30124992298971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491-4535-8D18-DF629F1BB4D4}"/>
                </c:ext>
              </c:extLst>
            </c:dLbl>
            <c:dLbl>
              <c:idx val="1"/>
              <c:layout>
                <c:manualLayout>
                  <c:x val="-5.393110591017905E-2"/>
                  <c:y val="1.3807499537938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91-4535-8D18-DF629F1BB4D4}"/>
                </c:ext>
              </c:extLst>
            </c:dLbl>
            <c:dLbl>
              <c:idx val="2"/>
              <c:layout>
                <c:manualLayout>
                  <c:x val="-3.7897533882828446E-2"/>
                  <c:y val="6.90374976896908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491-4535-8D18-DF629F1BB4D4}"/>
                </c:ext>
              </c:extLst>
            </c:dLbl>
            <c:dLbl>
              <c:idx val="3"/>
              <c:layout>
                <c:manualLayout>
                  <c:x val="-5.393110591017905E-2"/>
                  <c:y val="9.20499969195867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491-4535-8D18-DF629F1BB4D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4. Показатели, характеризующие доброжелательность, вежливость работников образовательных организаций </c:v>
                </c:pt>
                <c:pt idx="1">
                  <c:v>4.1. Доля получателей услуг, удовлетворенных доброжелательностью, вежливостью работников образовательной организации, обеспечивающих первичный контакт и информирование получателя услуги</c:v>
                </c:pt>
                <c:pt idx="2">
                  <c:v>4.2. Доля получателей услуг, удовлетворенных доброжелательностью, вежливостью работников образовательной организации, обеспечивающих непосредственное оказание услуги при обращении в организацию </c:v>
                </c:pt>
                <c:pt idx="3">
                  <c:v>4.3. Доля получателей услуг, удовлетворенных доброжелательностью, вежливостью работников образовательной организации при использовании дистанционных форм взаимодействия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91-4535-8D18-DF629F1BB4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3183104"/>
        <c:axId val="193188992"/>
        <c:axId val="0"/>
      </c:bar3DChart>
      <c:catAx>
        <c:axId val="1931831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93188992"/>
        <c:crosses val="autoZero"/>
        <c:auto val="1"/>
        <c:lblAlgn val="ctr"/>
        <c:lblOffset val="100"/>
        <c:noMultiLvlLbl val="0"/>
      </c:catAx>
      <c:valAx>
        <c:axId val="193188992"/>
        <c:scaling>
          <c:orientation val="minMax"/>
        </c:scaling>
        <c:delete val="1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19318310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solidFill>
      <a:sysClr val="window" lastClr="FFFFFF"/>
    </a:solidFill>
    <a:ln>
      <a:noFill/>
    </a:ln>
  </c:spPr>
  <c:txPr>
    <a:bodyPr/>
    <a:lstStyle/>
    <a:p>
      <a:pPr>
        <a:defRPr sz="1400" b="1">
          <a:latin typeface="Century Gothic (Основной текст)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C96526-C03F-4CEA-AF24-A3241C37163E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F19EF95-3517-4F55-98A3-EA35891E820E}">
      <dgm:prSet phldrT="[Текст]" custT="1"/>
      <dgm:spPr/>
      <dgm:t>
        <a:bodyPr/>
        <a:lstStyle/>
        <a:p>
          <a:r>
            <a:rPr lang="ru-RU" sz="2000" dirty="0"/>
            <a:t>1. Показатели, характеризующие </a:t>
          </a:r>
          <a:r>
            <a:rPr lang="ru-RU" sz="2000" u="sng" dirty="0"/>
            <a:t>открытость и доступность информации об образовательной организации</a:t>
          </a:r>
        </a:p>
      </dgm:t>
    </dgm:pt>
    <dgm:pt modelId="{18B96543-517E-459B-8A8B-1A0A80309B37}" type="parTrans" cxnId="{064059EF-39D2-4AF4-B8CD-72B23E6386D0}">
      <dgm:prSet/>
      <dgm:spPr/>
      <dgm:t>
        <a:bodyPr/>
        <a:lstStyle/>
        <a:p>
          <a:endParaRPr lang="ru-RU" sz="2000"/>
        </a:p>
      </dgm:t>
    </dgm:pt>
    <dgm:pt modelId="{83FDEDF6-3A52-4852-8D09-A56A881241E3}" type="sibTrans" cxnId="{064059EF-39D2-4AF4-B8CD-72B23E6386D0}">
      <dgm:prSet/>
      <dgm:spPr/>
      <dgm:t>
        <a:bodyPr/>
        <a:lstStyle/>
        <a:p>
          <a:endParaRPr lang="ru-RU" sz="2000"/>
        </a:p>
      </dgm:t>
    </dgm:pt>
    <dgm:pt modelId="{5C266D8E-89C4-4EFF-A601-EC5738DAE373}">
      <dgm:prSet phldrT="[Текст]" custT="1"/>
      <dgm:spPr/>
      <dgm:t>
        <a:bodyPr/>
        <a:lstStyle/>
        <a:p>
          <a:r>
            <a:rPr lang="ru-RU" sz="2000" dirty="0"/>
            <a:t>2. Показатели, характеризующие </a:t>
          </a:r>
          <a:r>
            <a:rPr lang="ru-RU" sz="2000" u="sng" dirty="0"/>
            <a:t>доступность услуг для инвалидов</a:t>
          </a:r>
        </a:p>
      </dgm:t>
    </dgm:pt>
    <dgm:pt modelId="{0EFCC5EB-6B7E-4C66-A4FA-76AB7287ABDD}" type="parTrans" cxnId="{CBDBD7D6-6401-4DDB-B786-D6FD0B07A417}">
      <dgm:prSet/>
      <dgm:spPr/>
      <dgm:t>
        <a:bodyPr/>
        <a:lstStyle/>
        <a:p>
          <a:endParaRPr lang="ru-RU" sz="2000"/>
        </a:p>
      </dgm:t>
    </dgm:pt>
    <dgm:pt modelId="{69AFE14C-FFDE-44B3-A8BD-DAB25B2899BB}" type="sibTrans" cxnId="{CBDBD7D6-6401-4DDB-B786-D6FD0B07A417}">
      <dgm:prSet/>
      <dgm:spPr/>
      <dgm:t>
        <a:bodyPr/>
        <a:lstStyle/>
        <a:p>
          <a:endParaRPr lang="ru-RU" sz="2000"/>
        </a:p>
      </dgm:t>
    </dgm:pt>
    <dgm:pt modelId="{AF7DF0E1-C83D-4EA1-B092-4165F6DAC3F3}">
      <dgm:prSet phldrT="[Текст]" custT="1"/>
      <dgm:spPr/>
      <dgm:t>
        <a:bodyPr/>
        <a:lstStyle/>
        <a:p>
          <a:r>
            <a:rPr lang="ru-RU" sz="2000" dirty="0"/>
            <a:t>4. Показатели, характеризующие </a:t>
          </a:r>
          <a:r>
            <a:rPr lang="ru-RU" sz="2000" u="sng" dirty="0"/>
            <a:t>доброжелательность, вежливость </a:t>
          </a:r>
          <a:r>
            <a:rPr lang="ru-RU" sz="2000" dirty="0"/>
            <a:t>работников образовательных организаций</a:t>
          </a:r>
        </a:p>
      </dgm:t>
    </dgm:pt>
    <dgm:pt modelId="{5FF13ECC-426F-42A7-8E27-2E4F0BDE3E1A}" type="parTrans" cxnId="{6C25F7B9-38AA-45DC-A20D-A32B1F3F588D}">
      <dgm:prSet/>
      <dgm:spPr/>
      <dgm:t>
        <a:bodyPr/>
        <a:lstStyle/>
        <a:p>
          <a:endParaRPr lang="ru-RU" sz="2000"/>
        </a:p>
      </dgm:t>
    </dgm:pt>
    <dgm:pt modelId="{3C52BC19-DF1C-4CD8-ABF1-17AB4EEDB82C}" type="sibTrans" cxnId="{6C25F7B9-38AA-45DC-A20D-A32B1F3F588D}">
      <dgm:prSet/>
      <dgm:spPr/>
      <dgm:t>
        <a:bodyPr/>
        <a:lstStyle/>
        <a:p>
          <a:endParaRPr lang="ru-RU" sz="2000"/>
        </a:p>
      </dgm:t>
    </dgm:pt>
    <dgm:pt modelId="{BA4EB070-897F-4023-A85C-90FAFCBF6021}">
      <dgm:prSet phldrT="[Текст]" custT="1"/>
      <dgm:spPr/>
      <dgm:t>
        <a:bodyPr/>
        <a:lstStyle/>
        <a:p>
          <a:r>
            <a:rPr lang="ru-RU" sz="2000" dirty="0"/>
            <a:t> 5. Показатели, характеризующие </a:t>
          </a:r>
          <a:r>
            <a:rPr lang="ru-RU" sz="2000" u="sng" dirty="0"/>
            <a:t>удовлетворенность условиями оказания услуг</a:t>
          </a:r>
        </a:p>
      </dgm:t>
    </dgm:pt>
    <dgm:pt modelId="{3E37EEE0-8E18-4472-A104-6BECED7B8D34}" type="parTrans" cxnId="{06A23681-4EF2-4C0E-9EB0-269584EA6150}">
      <dgm:prSet/>
      <dgm:spPr/>
      <dgm:t>
        <a:bodyPr/>
        <a:lstStyle/>
        <a:p>
          <a:endParaRPr lang="ru-RU" sz="2000"/>
        </a:p>
      </dgm:t>
    </dgm:pt>
    <dgm:pt modelId="{0835623C-CEA7-4D0C-A254-ADB8148DE2A2}" type="sibTrans" cxnId="{06A23681-4EF2-4C0E-9EB0-269584EA6150}">
      <dgm:prSet/>
      <dgm:spPr/>
      <dgm:t>
        <a:bodyPr/>
        <a:lstStyle/>
        <a:p>
          <a:endParaRPr lang="ru-RU" sz="2000"/>
        </a:p>
      </dgm:t>
    </dgm:pt>
    <dgm:pt modelId="{0DE79ED1-CCFE-425F-890F-F719A17FDF99}">
      <dgm:prSet phldrT="[Текст]" custT="1"/>
      <dgm:spPr/>
      <dgm:t>
        <a:bodyPr/>
        <a:lstStyle/>
        <a:p>
          <a:r>
            <a:rPr lang="ru-RU" sz="2000" dirty="0"/>
            <a:t>3. Показатели, характеризующие </a:t>
          </a:r>
          <a:r>
            <a:rPr lang="ru-RU" sz="2000" u="sng" dirty="0"/>
            <a:t>комфортность условий предоставления услуг</a:t>
          </a:r>
          <a:endParaRPr lang="ru-RU" sz="2000" dirty="0"/>
        </a:p>
      </dgm:t>
    </dgm:pt>
    <dgm:pt modelId="{76657EB9-512E-4E1F-9B3D-8FFCA4D675D1}" type="parTrans" cxnId="{6F8EA0F8-7357-4896-86D1-30DF5737A8BD}">
      <dgm:prSet/>
      <dgm:spPr/>
      <dgm:t>
        <a:bodyPr/>
        <a:lstStyle/>
        <a:p>
          <a:endParaRPr lang="ru-RU"/>
        </a:p>
      </dgm:t>
    </dgm:pt>
    <dgm:pt modelId="{06C964B3-601C-4D78-94C7-7956A53954CA}" type="sibTrans" cxnId="{6F8EA0F8-7357-4896-86D1-30DF5737A8BD}">
      <dgm:prSet/>
      <dgm:spPr/>
      <dgm:t>
        <a:bodyPr/>
        <a:lstStyle/>
        <a:p>
          <a:endParaRPr lang="ru-RU"/>
        </a:p>
      </dgm:t>
    </dgm:pt>
    <dgm:pt modelId="{05D25D57-0FEC-41BE-A7CA-BEED08D2BF6E}" type="pres">
      <dgm:prSet presAssocID="{C8C96526-C03F-4CEA-AF24-A3241C37163E}" presName="linear" presStyleCnt="0">
        <dgm:presLayoutVars>
          <dgm:dir/>
          <dgm:animLvl val="lvl"/>
          <dgm:resizeHandles val="exact"/>
        </dgm:presLayoutVars>
      </dgm:prSet>
      <dgm:spPr/>
    </dgm:pt>
    <dgm:pt modelId="{314250E0-A070-40C2-9AEA-2FCF606CD2BB}" type="pres">
      <dgm:prSet presAssocID="{BF19EF95-3517-4F55-98A3-EA35891E820E}" presName="parentLin" presStyleCnt="0"/>
      <dgm:spPr/>
    </dgm:pt>
    <dgm:pt modelId="{8FA562FA-EF63-448F-88A2-14FCC029627F}" type="pres">
      <dgm:prSet presAssocID="{BF19EF95-3517-4F55-98A3-EA35891E820E}" presName="parentLeftMargin" presStyleLbl="node1" presStyleIdx="0" presStyleCnt="5"/>
      <dgm:spPr/>
    </dgm:pt>
    <dgm:pt modelId="{BBF7E485-EAEF-46A7-BDE0-6CC75B26E570}" type="pres">
      <dgm:prSet presAssocID="{BF19EF95-3517-4F55-98A3-EA35891E820E}" presName="parentText" presStyleLbl="node1" presStyleIdx="0" presStyleCnt="5" custScaleX="142997" custScaleY="238330">
        <dgm:presLayoutVars>
          <dgm:chMax val="0"/>
          <dgm:bulletEnabled val="1"/>
        </dgm:presLayoutVars>
      </dgm:prSet>
      <dgm:spPr/>
    </dgm:pt>
    <dgm:pt modelId="{17AB3E5C-DCB9-4CCC-942C-6B748B589F77}" type="pres">
      <dgm:prSet presAssocID="{BF19EF95-3517-4F55-98A3-EA35891E820E}" presName="negativeSpace" presStyleCnt="0"/>
      <dgm:spPr/>
    </dgm:pt>
    <dgm:pt modelId="{AB76E6CE-BCEC-4DB3-8C2D-A3D18D98F949}" type="pres">
      <dgm:prSet presAssocID="{BF19EF95-3517-4F55-98A3-EA35891E820E}" presName="childText" presStyleLbl="conFgAcc1" presStyleIdx="0" presStyleCnt="5">
        <dgm:presLayoutVars>
          <dgm:bulletEnabled val="1"/>
        </dgm:presLayoutVars>
      </dgm:prSet>
      <dgm:spPr/>
    </dgm:pt>
    <dgm:pt modelId="{6B86C418-3829-463D-AA01-9CA35A447FBC}" type="pres">
      <dgm:prSet presAssocID="{83FDEDF6-3A52-4852-8D09-A56A881241E3}" presName="spaceBetweenRectangles" presStyleCnt="0"/>
      <dgm:spPr/>
    </dgm:pt>
    <dgm:pt modelId="{4095499F-3F5E-48E7-AF17-E36E5D1F9404}" type="pres">
      <dgm:prSet presAssocID="{5C266D8E-89C4-4EFF-A601-EC5738DAE373}" presName="parentLin" presStyleCnt="0"/>
      <dgm:spPr/>
    </dgm:pt>
    <dgm:pt modelId="{76F1C1DB-692D-42A3-A41F-5427C0969C8E}" type="pres">
      <dgm:prSet presAssocID="{5C266D8E-89C4-4EFF-A601-EC5738DAE373}" presName="parentLeftMargin" presStyleLbl="node1" presStyleIdx="0" presStyleCnt="5"/>
      <dgm:spPr/>
    </dgm:pt>
    <dgm:pt modelId="{0C9B976C-4A95-41EC-A36C-40D5ED358730}" type="pres">
      <dgm:prSet presAssocID="{5C266D8E-89C4-4EFF-A601-EC5738DAE373}" presName="parentText" presStyleLbl="node1" presStyleIdx="1" presStyleCnt="5" custScaleX="142857" custScaleY="190532">
        <dgm:presLayoutVars>
          <dgm:chMax val="0"/>
          <dgm:bulletEnabled val="1"/>
        </dgm:presLayoutVars>
      </dgm:prSet>
      <dgm:spPr/>
    </dgm:pt>
    <dgm:pt modelId="{CF343C1D-A470-4ADC-AEDE-0C25545ECF6C}" type="pres">
      <dgm:prSet presAssocID="{5C266D8E-89C4-4EFF-A601-EC5738DAE373}" presName="negativeSpace" presStyleCnt="0"/>
      <dgm:spPr/>
    </dgm:pt>
    <dgm:pt modelId="{DA8DCE80-7FD4-4467-9CDA-EF391666E436}" type="pres">
      <dgm:prSet presAssocID="{5C266D8E-89C4-4EFF-A601-EC5738DAE373}" presName="childText" presStyleLbl="conFgAcc1" presStyleIdx="1" presStyleCnt="5">
        <dgm:presLayoutVars>
          <dgm:bulletEnabled val="1"/>
        </dgm:presLayoutVars>
      </dgm:prSet>
      <dgm:spPr/>
    </dgm:pt>
    <dgm:pt modelId="{11AC7ACC-F592-4E32-876C-D2614BE9D6A5}" type="pres">
      <dgm:prSet presAssocID="{69AFE14C-FFDE-44B3-A8BD-DAB25B2899BB}" presName="spaceBetweenRectangles" presStyleCnt="0"/>
      <dgm:spPr/>
    </dgm:pt>
    <dgm:pt modelId="{23BFBE3F-B2C6-4C69-AA8F-1AD648F75DAF}" type="pres">
      <dgm:prSet presAssocID="{0DE79ED1-CCFE-425F-890F-F719A17FDF99}" presName="parentLin" presStyleCnt="0"/>
      <dgm:spPr/>
    </dgm:pt>
    <dgm:pt modelId="{8455DD33-F262-4AED-8A15-EA85FA80D9AA}" type="pres">
      <dgm:prSet presAssocID="{0DE79ED1-CCFE-425F-890F-F719A17FDF99}" presName="parentLeftMargin" presStyleLbl="node1" presStyleIdx="1" presStyleCnt="5"/>
      <dgm:spPr/>
    </dgm:pt>
    <dgm:pt modelId="{E1A8F8BF-F865-4488-9D49-8E5914682511}" type="pres">
      <dgm:prSet presAssocID="{0DE79ED1-CCFE-425F-890F-F719A17FDF99}" presName="parentText" presStyleLbl="node1" presStyleIdx="2" presStyleCnt="5" custScaleX="137488" custScaleY="255815">
        <dgm:presLayoutVars>
          <dgm:chMax val="0"/>
          <dgm:bulletEnabled val="1"/>
        </dgm:presLayoutVars>
      </dgm:prSet>
      <dgm:spPr/>
    </dgm:pt>
    <dgm:pt modelId="{2521DD48-813E-4E28-871B-7B0CD31A8095}" type="pres">
      <dgm:prSet presAssocID="{0DE79ED1-CCFE-425F-890F-F719A17FDF99}" presName="negativeSpace" presStyleCnt="0"/>
      <dgm:spPr/>
    </dgm:pt>
    <dgm:pt modelId="{B62A625A-E886-47E4-B5CC-DFC3D5F3DB26}" type="pres">
      <dgm:prSet presAssocID="{0DE79ED1-CCFE-425F-890F-F719A17FDF99}" presName="childText" presStyleLbl="conFgAcc1" presStyleIdx="2" presStyleCnt="5">
        <dgm:presLayoutVars>
          <dgm:bulletEnabled val="1"/>
        </dgm:presLayoutVars>
      </dgm:prSet>
      <dgm:spPr/>
    </dgm:pt>
    <dgm:pt modelId="{4E3B6355-B54A-446D-A521-F001112A8E46}" type="pres">
      <dgm:prSet presAssocID="{06C964B3-601C-4D78-94C7-7956A53954CA}" presName="spaceBetweenRectangles" presStyleCnt="0"/>
      <dgm:spPr/>
    </dgm:pt>
    <dgm:pt modelId="{E388C801-D758-4098-9577-B905F9C4AA61}" type="pres">
      <dgm:prSet presAssocID="{AF7DF0E1-C83D-4EA1-B092-4165F6DAC3F3}" presName="parentLin" presStyleCnt="0"/>
      <dgm:spPr/>
    </dgm:pt>
    <dgm:pt modelId="{2860632B-F15D-447E-8100-4D5161871A28}" type="pres">
      <dgm:prSet presAssocID="{AF7DF0E1-C83D-4EA1-B092-4165F6DAC3F3}" presName="parentLeftMargin" presStyleLbl="node1" presStyleIdx="2" presStyleCnt="5"/>
      <dgm:spPr/>
    </dgm:pt>
    <dgm:pt modelId="{FC6940CE-8C6B-4B28-9376-C733812D2ABF}" type="pres">
      <dgm:prSet presAssocID="{AF7DF0E1-C83D-4EA1-B092-4165F6DAC3F3}" presName="parentText" presStyleLbl="node1" presStyleIdx="3" presStyleCnt="5" custScaleX="142857" custScaleY="210847">
        <dgm:presLayoutVars>
          <dgm:chMax val="0"/>
          <dgm:bulletEnabled val="1"/>
        </dgm:presLayoutVars>
      </dgm:prSet>
      <dgm:spPr/>
    </dgm:pt>
    <dgm:pt modelId="{4AE23D55-2038-4272-99FA-97D933F5B12D}" type="pres">
      <dgm:prSet presAssocID="{AF7DF0E1-C83D-4EA1-B092-4165F6DAC3F3}" presName="negativeSpace" presStyleCnt="0"/>
      <dgm:spPr/>
    </dgm:pt>
    <dgm:pt modelId="{3315E85A-2206-49FC-A1EF-D0C3D0BA4FC3}" type="pres">
      <dgm:prSet presAssocID="{AF7DF0E1-C83D-4EA1-B092-4165F6DAC3F3}" presName="childText" presStyleLbl="conFgAcc1" presStyleIdx="3" presStyleCnt="5">
        <dgm:presLayoutVars>
          <dgm:bulletEnabled val="1"/>
        </dgm:presLayoutVars>
      </dgm:prSet>
      <dgm:spPr/>
    </dgm:pt>
    <dgm:pt modelId="{B389807A-88A7-4EB3-BBD2-E8DE0A052EEA}" type="pres">
      <dgm:prSet presAssocID="{3C52BC19-DF1C-4CD8-ABF1-17AB4EEDB82C}" presName="spaceBetweenRectangles" presStyleCnt="0"/>
      <dgm:spPr/>
    </dgm:pt>
    <dgm:pt modelId="{90E6211F-BA98-43E8-9517-6C20F9C1C45C}" type="pres">
      <dgm:prSet presAssocID="{BA4EB070-897F-4023-A85C-90FAFCBF6021}" presName="parentLin" presStyleCnt="0"/>
      <dgm:spPr/>
    </dgm:pt>
    <dgm:pt modelId="{AE54B4F9-74F6-4558-B435-75CE205C2A47}" type="pres">
      <dgm:prSet presAssocID="{BA4EB070-897F-4023-A85C-90FAFCBF6021}" presName="parentLeftMargin" presStyleLbl="node1" presStyleIdx="3" presStyleCnt="5"/>
      <dgm:spPr/>
    </dgm:pt>
    <dgm:pt modelId="{0AE1B760-6ECF-4802-8E07-C1573C0665D3}" type="pres">
      <dgm:prSet presAssocID="{BA4EB070-897F-4023-A85C-90FAFCBF6021}" presName="parentText" presStyleLbl="node1" presStyleIdx="4" presStyleCnt="5" custScaleX="142857" custScaleY="206620">
        <dgm:presLayoutVars>
          <dgm:chMax val="0"/>
          <dgm:bulletEnabled val="1"/>
        </dgm:presLayoutVars>
      </dgm:prSet>
      <dgm:spPr/>
    </dgm:pt>
    <dgm:pt modelId="{F4CDCF72-D4A7-4A31-B911-94DB78DBEC69}" type="pres">
      <dgm:prSet presAssocID="{BA4EB070-897F-4023-A85C-90FAFCBF6021}" presName="negativeSpace" presStyleCnt="0"/>
      <dgm:spPr/>
    </dgm:pt>
    <dgm:pt modelId="{B2E38052-C386-4C18-ACE1-4705DBB92526}" type="pres">
      <dgm:prSet presAssocID="{BA4EB070-897F-4023-A85C-90FAFCBF602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1893636-2C57-4E76-82F3-CD0943386775}" type="presOf" srcId="{AF7DF0E1-C83D-4EA1-B092-4165F6DAC3F3}" destId="{FC6940CE-8C6B-4B28-9376-C733812D2ABF}" srcOrd="1" destOrd="0" presId="urn:microsoft.com/office/officeart/2005/8/layout/list1"/>
    <dgm:cxn modelId="{E981E537-6849-4238-A3A5-70C5BC05CF32}" type="presOf" srcId="{BF19EF95-3517-4F55-98A3-EA35891E820E}" destId="{BBF7E485-EAEF-46A7-BDE0-6CC75B26E570}" srcOrd="1" destOrd="0" presId="urn:microsoft.com/office/officeart/2005/8/layout/list1"/>
    <dgm:cxn modelId="{0179BD39-2E13-4A82-BB8E-E9DDC444D9CC}" type="presOf" srcId="{5C266D8E-89C4-4EFF-A601-EC5738DAE373}" destId="{0C9B976C-4A95-41EC-A36C-40D5ED358730}" srcOrd="1" destOrd="0" presId="urn:microsoft.com/office/officeart/2005/8/layout/list1"/>
    <dgm:cxn modelId="{065B3249-6FB8-4EBD-BDE7-DBC708722385}" type="presOf" srcId="{0DE79ED1-CCFE-425F-890F-F719A17FDF99}" destId="{E1A8F8BF-F865-4488-9D49-8E5914682511}" srcOrd="1" destOrd="0" presId="urn:microsoft.com/office/officeart/2005/8/layout/list1"/>
    <dgm:cxn modelId="{5531BA6F-8F30-4F87-90E3-43CD83D7E301}" type="presOf" srcId="{BA4EB070-897F-4023-A85C-90FAFCBF6021}" destId="{AE54B4F9-74F6-4558-B435-75CE205C2A47}" srcOrd="0" destOrd="0" presId="urn:microsoft.com/office/officeart/2005/8/layout/list1"/>
    <dgm:cxn modelId="{D9FF7C50-3EFB-4893-8C94-C1C018481286}" type="presOf" srcId="{C8C96526-C03F-4CEA-AF24-A3241C37163E}" destId="{05D25D57-0FEC-41BE-A7CA-BEED08D2BF6E}" srcOrd="0" destOrd="0" presId="urn:microsoft.com/office/officeart/2005/8/layout/list1"/>
    <dgm:cxn modelId="{06A23681-4EF2-4C0E-9EB0-269584EA6150}" srcId="{C8C96526-C03F-4CEA-AF24-A3241C37163E}" destId="{BA4EB070-897F-4023-A85C-90FAFCBF6021}" srcOrd="4" destOrd="0" parTransId="{3E37EEE0-8E18-4472-A104-6BECED7B8D34}" sibTransId="{0835623C-CEA7-4D0C-A254-ADB8148DE2A2}"/>
    <dgm:cxn modelId="{92CC0C8F-7E4A-4DF3-9B57-98D7A6BB0F57}" type="presOf" srcId="{0DE79ED1-CCFE-425F-890F-F719A17FDF99}" destId="{8455DD33-F262-4AED-8A15-EA85FA80D9AA}" srcOrd="0" destOrd="0" presId="urn:microsoft.com/office/officeart/2005/8/layout/list1"/>
    <dgm:cxn modelId="{587AE59B-760F-4542-A200-C0161D422180}" type="presOf" srcId="{5C266D8E-89C4-4EFF-A601-EC5738DAE373}" destId="{76F1C1DB-692D-42A3-A41F-5427C0969C8E}" srcOrd="0" destOrd="0" presId="urn:microsoft.com/office/officeart/2005/8/layout/list1"/>
    <dgm:cxn modelId="{6C25F7B9-38AA-45DC-A20D-A32B1F3F588D}" srcId="{C8C96526-C03F-4CEA-AF24-A3241C37163E}" destId="{AF7DF0E1-C83D-4EA1-B092-4165F6DAC3F3}" srcOrd="3" destOrd="0" parTransId="{5FF13ECC-426F-42A7-8E27-2E4F0BDE3E1A}" sibTransId="{3C52BC19-DF1C-4CD8-ABF1-17AB4EEDB82C}"/>
    <dgm:cxn modelId="{A0B50AD1-3DB4-4300-BFE4-5F9DE8BB4A9B}" type="presOf" srcId="{AF7DF0E1-C83D-4EA1-B092-4165F6DAC3F3}" destId="{2860632B-F15D-447E-8100-4D5161871A28}" srcOrd="0" destOrd="0" presId="urn:microsoft.com/office/officeart/2005/8/layout/list1"/>
    <dgm:cxn modelId="{CBDBD7D6-6401-4DDB-B786-D6FD0B07A417}" srcId="{C8C96526-C03F-4CEA-AF24-A3241C37163E}" destId="{5C266D8E-89C4-4EFF-A601-EC5738DAE373}" srcOrd="1" destOrd="0" parTransId="{0EFCC5EB-6B7E-4C66-A4FA-76AB7287ABDD}" sibTransId="{69AFE14C-FFDE-44B3-A8BD-DAB25B2899BB}"/>
    <dgm:cxn modelId="{FA9F38E2-33BE-46BF-8F1F-B2DDD4AC70BA}" type="presOf" srcId="{BA4EB070-897F-4023-A85C-90FAFCBF6021}" destId="{0AE1B760-6ECF-4802-8E07-C1573C0665D3}" srcOrd="1" destOrd="0" presId="urn:microsoft.com/office/officeart/2005/8/layout/list1"/>
    <dgm:cxn modelId="{F33051E8-B7A2-4C28-83FC-DEC5B93A6850}" type="presOf" srcId="{BF19EF95-3517-4F55-98A3-EA35891E820E}" destId="{8FA562FA-EF63-448F-88A2-14FCC029627F}" srcOrd="0" destOrd="0" presId="urn:microsoft.com/office/officeart/2005/8/layout/list1"/>
    <dgm:cxn modelId="{064059EF-39D2-4AF4-B8CD-72B23E6386D0}" srcId="{C8C96526-C03F-4CEA-AF24-A3241C37163E}" destId="{BF19EF95-3517-4F55-98A3-EA35891E820E}" srcOrd="0" destOrd="0" parTransId="{18B96543-517E-459B-8A8B-1A0A80309B37}" sibTransId="{83FDEDF6-3A52-4852-8D09-A56A881241E3}"/>
    <dgm:cxn modelId="{6F8EA0F8-7357-4896-86D1-30DF5737A8BD}" srcId="{C8C96526-C03F-4CEA-AF24-A3241C37163E}" destId="{0DE79ED1-CCFE-425F-890F-F719A17FDF99}" srcOrd="2" destOrd="0" parTransId="{76657EB9-512E-4E1F-9B3D-8FFCA4D675D1}" sibTransId="{06C964B3-601C-4D78-94C7-7956A53954CA}"/>
    <dgm:cxn modelId="{B1538EBF-090C-49C0-95EA-59C368CFE246}" type="presParOf" srcId="{05D25D57-0FEC-41BE-A7CA-BEED08D2BF6E}" destId="{314250E0-A070-40C2-9AEA-2FCF606CD2BB}" srcOrd="0" destOrd="0" presId="urn:microsoft.com/office/officeart/2005/8/layout/list1"/>
    <dgm:cxn modelId="{493A9101-6F13-4DA1-AC46-21ED27E1979D}" type="presParOf" srcId="{314250E0-A070-40C2-9AEA-2FCF606CD2BB}" destId="{8FA562FA-EF63-448F-88A2-14FCC029627F}" srcOrd="0" destOrd="0" presId="urn:microsoft.com/office/officeart/2005/8/layout/list1"/>
    <dgm:cxn modelId="{C48C322A-213D-42C4-8C9D-6AF256D482BC}" type="presParOf" srcId="{314250E0-A070-40C2-9AEA-2FCF606CD2BB}" destId="{BBF7E485-EAEF-46A7-BDE0-6CC75B26E570}" srcOrd="1" destOrd="0" presId="urn:microsoft.com/office/officeart/2005/8/layout/list1"/>
    <dgm:cxn modelId="{9279868F-BAC4-4929-9CB4-9479FF7D2CD4}" type="presParOf" srcId="{05D25D57-0FEC-41BE-A7CA-BEED08D2BF6E}" destId="{17AB3E5C-DCB9-4CCC-942C-6B748B589F77}" srcOrd="1" destOrd="0" presId="urn:microsoft.com/office/officeart/2005/8/layout/list1"/>
    <dgm:cxn modelId="{5E8661BA-D1FF-4872-B5AC-DA949563F250}" type="presParOf" srcId="{05D25D57-0FEC-41BE-A7CA-BEED08D2BF6E}" destId="{AB76E6CE-BCEC-4DB3-8C2D-A3D18D98F949}" srcOrd="2" destOrd="0" presId="urn:microsoft.com/office/officeart/2005/8/layout/list1"/>
    <dgm:cxn modelId="{BC76CA9A-A5D9-4710-9F2A-528782CFCDCF}" type="presParOf" srcId="{05D25D57-0FEC-41BE-A7CA-BEED08D2BF6E}" destId="{6B86C418-3829-463D-AA01-9CA35A447FBC}" srcOrd="3" destOrd="0" presId="urn:microsoft.com/office/officeart/2005/8/layout/list1"/>
    <dgm:cxn modelId="{A8A24BF8-C365-41D1-A2DE-50EB6F9FCED4}" type="presParOf" srcId="{05D25D57-0FEC-41BE-A7CA-BEED08D2BF6E}" destId="{4095499F-3F5E-48E7-AF17-E36E5D1F9404}" srcOrd="4" destOrd="0" presId="urn:microsoft.com/office/officeart/2005/8/layout/list1"/>
    <dgm:cxn modelId="{E5BDE54A-97AD-4942-B1AE-BE4026629C15}" type="presParOf" srcId="{4095499F-3F5E-48E7-AF17-E36E5D1F9404}" destId="{76F1C1DB-692D-42A3-A41F-5427C0969C8E}" srcOrd="0" destOrd="0" presId="urn:microsoft.com/office/officeart/2005/8/layout/list1"/>
    <dgm:cxn modelId="{1D485C43-3B1A-404F-B1E2-4975D02C06F7}" type="presParOf" srcId="{4095499F-3F5E-48E7-AF17-E36E5D1F9404}" destId="{0C9B976C-4A95-41EC-A36C-40D5ED358730}" srcOrd="1" destOrd="0" presId="urn:microsoft.com/office/officeart/2005/8/layout/list1"/>
    <dgm:cxn modelId="{5605B9D4-813F-4206-9D30-1915AFB14A95}" type="presParOf" srcId="{05D25D57-0FEC-41BE-A7CA-BEED08D2BF6E}" destId="{CF343C1D-A470-4ADC-AEDE-0C25545ECF6C}" srcOrd="5" destOrd="0" presId="urn:microsoft.com/office/officeart/2005/8/layout/list1"/>
    <dgm:cxn modelId="{A2C6162D-9280-4322-9790-EE6AB7AB0147}" type="presParOf" srcId="{05D25D57-0FEC-41BE-A7CA-BEED08D2BF6E}" destId="{DA8DCE80-7FD4-4467-9CDA-EF391666E436}" srcOrd="6" destOrd="0" presId="urn:microsoft.com/office/officeart/2005/8/layout/list1"/>
    <dgm:cxn modelId="{02394352-B84A-47D2-B085-7E189E86A884}" type="presParOf" srcId="{05D25D57-0FEC-41BE-A7CA-BEED08D2BF6E}" destId="{11AC7ACC-F592-4E32-876C-D2614BE9D6A5}" srcOrd="7" destOrd="0" presId="urn:microsoft.com/office/officeart/2005/8/layout/list1"/>
    <dgm:cxn modelId="{FCDA72A8-BCDF-4187-9609-C872D70E18F8}" type="presParOf" srcId="{05D25D57-0FEC-41BE-A7CA-BEED08D2BF6E}" destId="{23BFBE3F-B2C6-4C69-AA8F-1AD648F75DAF}" srcOrd="8" destOrd="0" presId="urn:microsoft.com/office/officeart/2005/8/layout/list1"/>
    <dgm:cxn modelId="{834BCA22-E724-45B1-BEA6-90A5D9B6EC85}" type="presParOf" srcId="{23BFBE3F-B2C6-4C69-AA8F-1AD648F75DAF}" destId="{8455DD33-F262-4AED-8A15-EA85FA80D9AA}" srcOrd="0" destOrd="0" presId="urn:microsoft.com/office/officeart/2005/8/layout/list1"/>
    <dgm:cxn modelId="{BC623E71-3B71-4C06-9ECC-DE5FE3A7701B}" type="presParOf" srcId="{23BFBE3F-B2C6-4C69-AA8F-1AD648F75DAF}" destId="{E1A8F8BF-F865-4488-9D49-8E5914682511}" srcOrd="1" destOrd="0" presId="urn:microsoft.com/office/officeart/2005/8/layout/list1"/>
    <dgm:cxn modelId="{85012203-E792-4AA8-8B49-64A020DBB435}" type="presParOf" srcId="{05D25D57-0FEC-41BE-A7CA-BEED08D2BF6E}" destId="{2521DD48-813E-4E28-871B-7B0CD31A8095}" srcOrd="9" destOrd="0" presId="urn:microsoft.com/office/officeart/2005/8/layout/list1"/>
    <dgm:cxn modelId="{A2D638A9-26CD-43D5-8020-DC9455094D46}" type="presParOf" srcId="{05D25D57-0FEC-41BE-A7CA-BEED08D2BF6E}" destId="{B62A625A-E886-47E4-B5CC-DFC3D5F3DB26}" srcOrd="10" destOrd="0" presId="urn:microsoft.com/office/officeart/2005/8/layout/list1"/>
    <dgm:cxn modelId="{E7F67115-0982-4582-BE88-246D42B416E7}" type="presParOf" srcId="{05D25D57-0FEC-41BE-A7CA-BEED08D2BF6E}" destId="{4E3B6355-B54A-446D-A521-F001112A8E46}" srcOrd="11" destOrd="0" presId="urn:microsoft.com/office/officeart/2005/8/layout/list1"/>
    <dgm:cxn modelId="{046AE50E-89EA-437C-A79F-D17EB367309A}" type="presParOf" srcId="{05D25D57-0FEC-41BE-A7CA-BEED08D2BF6E}" destId="{E388C801-D758-4098-9577-B905F9C4AA61}" srcOrd="12" destOrd="0" presId="urn:microsoft.com/office/officeart/2005/8/layout/list1"/>
    <dgm:cxn modelId="{7BEAA5DC-89B2-4404-8189-064E770FF0E4}" type="presParOf" srcId="{E388C801-D758-4098-9577-B905F9C4AA61}" destId="{2860632B-F15D-447E-8100-4D5161871A28}" srcOrd="0" destOrd="0" presId="urn:microsoft.com/office/officeart/2005/8/layout/list1"/>
    <dgm:cxn modelId="{5498E49E-A0CB-4EFD-8ABA-BDB1105DBE3D}" type="presParOf" srcId="{E388C801-D758-4098-9577-B905F9C4AA61}" destId="{FC6940CE-8C6B-4B28-9376-C733812D2ABF}" srcOrd="1" destOrd="0" presId="urn:microsoft.com/office/officeart/2005/8/layout/list1"/>
    <dgm:cxn modelId="{473C48CB-324E-49A0-8DD0-720D3B42280D}" type="presParOf" srcId="{05D25D57-0FEC-41BE-A7CA-BEED08D2BF6E}" destId="{4AE23D55-2038-4272-99FA-97D933F5B12D}" srcOrd="13" destOrd="0" presId="urn:microsoft.com/office/officeart/2005/8/layout/list1"/>
    <dgm:cxn modelId="{C9D320DB-7BA2-4763-BA58-59643C7F3006}" type="presParOf" srcId="{05D25D57-0FEC-41BE-A7CA-BEED08D2BF6E}" destId="{3315E85A-2206-49FC-A1EF-D0C3D0BA4FC3}" srcOrd="14" destOrd="0" presId="urn:microsoft.com/office/officeart/2005/8/layout/list1"/>
    <dgm:cxn modelId="{E475E117-158C-4096-B8EC-CAD8A09F0F0A}" type="presParOf" srcId="{05D25D57-0FEC-41BE-A7CA-BEED08D2BF6E}" destId="{B389807A-88A7-4EB3-BBD2-E8DE0A052EEA}" srcOrd="15" destOrd="0" presId="urn:microsoft.com/office/officeart/2005/8/layout/list1"/>
    <dgm:cxn modelId="{AF4C6150-41AE-4668-BCA2-C3C7B178E417}" type="presParOf" srcId="{05D25D57-0FEC-41BE-A7CA-BEED08D2BF6E}" destId="{90E6211F-BA98-43E8-9517-6C20F9C1C45C}" srcOrd="16" destOrd="0" presId="urn:microsoft.com/office/officeart/2005/8/layout/list1"/>
    <dgm:cxn modelId="{1F8EFBE7-FDB8-4A88-A485-F494C0F91B41}" type="presParOf" srcId="{90E6211F-BA98-43E8-9517-6C20F9C1C45C}" destId="{AE54B4F9-74F6-4558-B435-75CE205C2A47}" srcOrd="0" destOrd="0" presId="urn:microsoft.com/office/officeart/2005/8/layout/list1"/>
    <dgm:cxn modelId="{6B9E5EB3-7C3C-4A29-9317-0CE8DC63C674}" type="presParOf" srcId="{90E6211F-BA98-43E8-9517-6C20F9C1C45C}" destId="{0AE1B760-6ECF-4802-8E07-C1573C0665D3}" srcOrd="1" destOrd="0" presId="urn:microsoft.com/office/officeart/2005/8/layout/list1"/>
    <dgm:cxn modelId="{4AA0F6A9-9EAB-4413-8296-82A22A5BF5A0}" type="presParOf" srcId="{05D25D57-0FEC-41BE-A7CA-BEED08D2BF6E}" destId="{F4CDCF72-D4A7-4A31-B911-94DB78DBEC69}" srcOrd="17" destOrd="0" presId="urn:microsoft.com/office/officeart/2005/8/layout/list1"/>
    <dgm:cxn modelId="{DDB55743-2478-4F42-9A02-DD4DA2FAA905}" type="presParOf" srcId="{05D25D57-0FEC-41BE-A7CA-BEED08D2BF6E}" destId="{B2E38052-C386-4C18-ACE1-4705DBB9252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ts val="600"/>
            </a:spcBef>
          </a:pPr>
          <a:r>
            <a:rPr lang="ru-RU" sz="1500" b="1" dirty="0">
              <a:solidFill>
                <a:schemeClr val="tx1"/>
              </a:solidFill>
            </a:rPr>
            <a:t>1.1. Соответствие информации о деятельности образовательной организации, размещенной на общедоступных информационных ресурсах, ее содержанию и порядку (форме), установленным нормативными правовыми актами, в том числе:</a:t>
          </a:r>
        </a:p>
        <a:p>
          <a:pPr algn="l" rtl="0">
            <a:spcBef>
              <a:spcPct val="0"/>
            </a:spcBef>
          </a:pPr>
          <a:r>
            <a:rPr lang="ru-RU" sz="1500" dirty="0"/>
            <a:t>–</a:t>
          </a:r>
          <a:r>
            <a:rPr lang="ru-RU" sz="1400" dirty="0">
              <a:solidFill>
                <a:schemeClr val="tx1"/>
              </a:solidFill>
            </a:rPr>
            <a:t> соответствие информации о деятельности образовательной организации, размещенной на информационных стендах в помещении образовательной организации; </a:t>
          </a:r>
        </a:p>
        <a:p>
          <a:pPr algn="l" rtl="0">
            <a:spcBef>
              <a:spcPct val="0"/>
            </a:spcBef>
          </a:pPr>
          <a:r>
            <a:rPr lang="ru-RU" sz="1400" dirty="0"/>
            <a:t>–</a:t>
          </a:r>
          <a:r>
            <a:rPr lang="ru-RU" sz="1400" dirty="0">
              <a:solidFill>
                <a:schemeClr val="tx1"/>
              </a:solidFill>
            </a:rPr>
            <a:t> соответствие информации о деятельности образовательной организации, размещенной на официальном сайте образовательной организации</a:t>
          </a: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rtl="0"/>
          <a:r>
            <a:rPr lang="ru-RU" sz="1500" b="1" dirty="0">
              <a:solidFill>
                <a:schemeClr val="tx1"/>
              </a:solidFill>
            </a:rPr>
            <a:t>1.2. Наличие на официальном сайте образовательной организации информации о дистанционных способах обратной связи и взаимодействия с получателями услуг и их функционирование</a:t>
          </a:r>
        </a:p>
        <a:p>
          <a:pPr rtl="0"/>
          <a:endParaRPr lang="ru-RU" sz="1400" b="1" dirty="0">
            <a:solidFill>
              <a:schemeClr val="tx1"/>
            </a:solidFill>
          </a:endParaRPr>
        </a:p>
        <a:p>
          <a:pPr rtl="0"/>
          <a:endParaRPr lang="ru-RU" sz="1400" b="1" dirty="0">
            <a:solidFill>
              <a:schemeClr val="tx1"/>
            </a:solidFill>
          </a:endParaRPr>
        </a:p>
        <a:p>
          <a:pPr rtl="0"/>
          <a:endParaRPr lang="ru-RU" sz="1400" b="1" dirty="0">
            <a:solidFill>
              <a:schemeClr val="tx1"/>
            </a:solidFill>
          </a:endParaRPr>
        </a:p>
        <a:p>
          <a:pPr rtl="0"/>
          <a:endParaRPr lang="ru-RU" sz="1400" b="1" dirty="0">
            <a:solidFill>
              <a:schemeClr val="tx1"/>
            </a:solidFill>
          </a:endParaRPr>
        </a:p>
        <a:p>
          <a:pPr rtl="0"/>
          <a:endParaRPr lang="ru-RU" sz="1400" b="1" dirty="0">
            <a:solidFill>
              <a:schemeClr val="tx1"/>
            </a:solidFill>
          </a:endParaRPr>
        </a:p>
        <a:p>
          <a:pPr rtl="0"/>
          <a:endParaRPr lang="ru-RU" sz="1400" b="1" dirty="0">
            <a:solidFill>
              <a:schemeClr val="tx1"/>
            </a:solidFill>
          </a:endParaRPr>
        </a:p>
        <a:p>
          <a:pPr rtl="0"/>
          <a:endParaRPr lang="ru-RU" sz="1400" b="1" dirty="0">
            <a:solidFill>
              <a:schemeClr val="tx1"/>
            </a:solidFill>
          </a:endParaRPr>
        </a:p>
        <a:p>
          <a:pPr rtl="0"/>
          <a:endParaRPr lang="ru-RU" sz="14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r>
            <a:rPr lang="ru-RU" sz="1500" b="1" dirty="0">
              <a:solidFill>
                <a:schemeClr val="tx1"/>
              </a:solidFill>
            </a:rPr>
            <a:t>1.3. Доля получателей услуг, удовлетворенных открытостью, полнотой и доступностью информации о деятельности образовательной организации, размещенной на информационных стендах в помещении образовательной организации, на официальном сайте образовательной организации в сети «Интернет»</a:t>
          </a:r>
        </a:p>
        <a:p>
          <a:pPr algn="l" rtl="0"/>
          <a:r>
            <a:rPr lang="ru-RU" sz="1500" dirty="0"/>
            <a:t>–</a:t>
          </a:r>
          <a:r>
            <a:rPr lang="ru-RU" sz="1500" dirty="0">
              <a:solidFill>
                <a:schemeClr val="tx1"/>
              </a:solidFill>
            </a:rPr>
            <a:t> удовлетворенность информацией, размещенной на информационных стендах;</a:t>
          </a:r>
        </a:p>
        <a:p>
          <a:pPr algn="l" rtl="0"/>
          <a:r>
            <a:rPr lang="ru-RU" sz="1500" dirty="0"/>
            <a:t>–</a:t>
          </a:r>
          <a:r>
            <a:rPr lang="ru-RU" sz="1500" dirty="0">
              <a:solidFill>
                <a:schemeClr val="tx1"/>
              </a:solidFill>
            </a:rPr>
            <a:t> удовлетворенность информацией, размещенной на официальном сайте образовательной организации в сети «Интернет»</a:t>
          </a:r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400" b="1" dirty="0">
            <a:solidFill>
              <a:schemeClr val="tx1"/>
            </a:solidFill>
          </a:endParaRPr>
        </a:p>
        <a:p>
          <a:pPr algn="ctr" rtl="0"/>
          <a:endParaRPr lang="ru-RU" sz="1400" b="1" dirty="0">
            <a:solidFill>
              <a:schemeClr val="tx1"/>
            </a:solidFill>
          </a:endParaRPr>
        </a:p>
        <a:p>
          <a:pPr algn="ctr" rtl="0"/>
          <a:endParaRPr lang="ru-RU" sz="1400" b="1" dirty="0">
            <a:solidFill>
              <a:schemeClr val="tx1"/>
            </a:solidFill>
          </a:endParaRPr>
        </a:p>
        <a:p>
          <a:pPr algn="ctr" rtl="0"/>
          <a:endParaRPr lang="ru-RU" sz="1400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Y="61173" custLinFactNeighborX="4489" custLinFactNeighborY="52747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93145" custLinFactNeighborX="3286" custLinFactNeighborY="-1538"/>
      <dgm:spPr/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Ang="0" custFlipVert="1" custFlipHor="1" custScaleX="31063" custScaleY="3415" custLinFactY="100000" custLinFactNeighborX="21326" custLinFactNeighborY="122136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68099" custLinFactNeighborX="2612"/>
      <dgm:spPr/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0" custScaleX="28672" custScaleY="2509" custLinFactY="100000" custLinFactNeighborX="-13331" custLinFactNeighborY="121683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101924" custLinFactNeighborX="1910"/>
      <dgm:spPr/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FlipVert="1" custScaleX="28671" custScaleY="2336" custLinFactY="100000" custLinFactNeighborX="-6042" custLinFactNeighborY="120132"/>
      <dgm:spPr/>
    </dgm:pt>
  </dgm:ptLst>
  <dgm:cxnLst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B6A50D67-98C1-4849-A08A-68C403437E23}" type="presOf" srcId="{50A30282-5CAA-4340-9916-69D5D3BCAC66}" destId="{04427EE9-C451-4C53-A4EF-F9BD555347FC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676CA986-9732-4BB6-A0B3-7EA774BCB9D1}" type="presOf" srcId="{0560FE01-E61D-419A-86E6-3B48F2274978}" destId="{B2416D54-6A51-4761-A3EF-EACB4A756C7E}" srcOrd="1" destOrd="0" presId="urn:microsoft.com/office/officeart/2005/8/layout/hList7"/>
    <dgm:cxn modelId="{E8588092-5696-4E3B-9072-C9B4A013F4C3}" type="presOf" srcId="{67D7CBD6-7C00-4AC8-AAB5-E5B49519A1A1}" destId="{79AEB3DA-537A-45DE-8D9A-BA9ACAD9B127}" srcOrd="0" destOrd="0" presId="urn:microsoft.com/office/officeart/2005/8/layout/hList7"/>
    <dgm:cxn modelId="{F7D5CA9E-AC29-4A58-8CA6-0B3180E44CE7}" type="presOf" srcId="{91B85B1C-BDCA-429B-88B0-974F0C9DA199}" destId="{9839EDC6-532D-4308-85A8-EA50195FBF6B}" srcOrd="1" destOrd="0" presId="urn:microsoft.com/office/officeart/2005/8/layout/hList7"/>
    <dgm:cxn modelId="{55F9FFA2-EAD2-4377-A46F-AC06F977A3A3}" type="presOf" srcId="{87459BAD-E67B-4C46-A572-E7B88B03063F}" destId="{16BC5287-4063-4A7D-BD83-64C86727D22A}" srcOrd="0" destOrd="0" presId="urn:microsoft.com/office/officeart/2005/8/layout/hList7"/>
    <dgm:cxn modelId="{EDF62BA3-1B46-4605-A984-630255BB6065}" type="presOf" srcId="{0560FE01-E61D-419A-86E6-3B48F2274978}" destId="{D14AEF2E-0E21-4C8D-A27B-F95CCC2EF78E}" srcOrd="0" destOrd="0" presId="urn:microsoft.com/office/officeart/2005/8/layout/hList7"/>
    <dgm:cxn modelId="{CDEE68D7-9E9A-46F2-9638-96407141CF52}" type="presOf" srcId="{91B85B1C-BDCA-429B-88B0-974F0C9DA199}" destId="{7AD5EE42-5CB6-4DAF-AEAE-92088C9C5883}" srcOrd="0" destOrd="0" presId="urn:microsoft.com/office/officeart/2005/8/layout/hList7"/>
    <dgm:cxn modelId="{CAAD37DE-77C3-40D3-8E0A-1A15F499C736}" type="presOf" srcId="{8A39B6F4-AA10-4AC8-8947-1EC8343D43CE}" destId="{9D93CFCF-0C53-42E2-9E2B-3ABC88BEE2EF}" srcOrd="1" destOrd="0" presId="urn:microsoft.com/office/officeart/2005/8/layout/hList7"/>
    <dgm:cxn modelId="{CFA74CFA-E4B9-442A-93DC-752C9C1F53B4}" type="presOf" srcId="{8A39B6F4-AA10-4AC8-8947-1EC8343D43CE}" destId="{097CB35E-4D1D-456A-98A9-4A1A1B569A59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E56419E9-86F3-497A-8920-6B8784EC7F6D}" type="presParOf" srcId="{16BC5287-4063-4A7D-BD83-64C86727D22A}" destId="{5E9867D7-649E-4788-A66E-7BE7F45AAB80}" srcOrd="0" destOrd="0" presId="urn:microsoft.com/office/officeart/2005/8/layout/hList7"/>
    <dgm:cxn modelId="{68F438D2-68F7-4F8A-A8C6-3F592DEFE9FE}" type="presParOf" srcId="{16BC5287-4063-4A7D-BD83-64C86727D22A}" destId="{734CB4BF-A739-4906-A917-F5B0EE00868E}" srcOrd="1" destOrd="0" presId="urn:microsoft.com/office/officeart/2005/8/layout/hList7"/>
    <dgm:cxn modelId="{923E5804-2776-4A1E-8883-ADAB48AC30CE}" type="presParOf" srcId="{734CB4BF-A739-4906-A917-F5B0EE00868E}" destId="{5F063131-C9B7-4373-AD24-01D8CD7A4CD3}" srcOrd="0" destOrd="0" presId="urn:microsoft.com/office/officeart/2005/8/layout/hList7"/>
    <dgm:cxn modelId="{4782957C-D381-4246-8011-46A8D6440217}" type="presParOf" srcId="{5F063131-C9B7-4373-AD24-01D8CD7A4CD3}" destId="{7AD5EE42-5CB6-4DAF-AEAE-92088C9C5883}" srcOrd="0" destOrd="0" presId="urn:microsoft.com/office/officeart/2005/8/layout/hList7"/>
    <dgm:cxn modelId="{96DD72BD-F8C5-4E42-BFD1-A9F720E84F1A}" type="presParOf" srcId="{5F063131-C9B7-4373-AD24-01D8CD7A4CD3}" destId="{9839EDC6-532D-4308-85A8-EA50195FBF6B}" srcOrd="1" destOrd="0" presId="urn:microsoft.com/office/officeart/2005/8/layout/hList7"/>
    <dgm:cxn modelId="{C950E4B4-6150-4BDF-B4A5-9F0D33DDBF56}" type="presParOf" srcId="{5F063131-C9B7-4373-AD24-01D8CD7A4CD3}" destId="{19480E4F-8F34-44A8-8595-80435038BC01}" srcOrd="2" destOrd="0" presId="urn:microsoft.com/office/officeart/2005/8/layout/hList7"/>
    <dgm:cxn modelId="{7D6DF49D-6E07-4CDB-8DFA-EABFB3908B32}" type="presParOf" srcId="{5F063131-C9B7-4373-AD24-01D8CD7A4CD3}" destId="{12C466C6-7BF0-4221-9512-5381D07664B0}" srcOrd="3" destOrd="0" presId="urn:microsoft.com/office/officeart/2005/8/layout/hList7"/>
    <dgm:cxn modelId="{BC00ED1A-44BF-4572-96FF-38DAD59DE144}" type="presParOf" srcId="{734CB4BF-A739-4906-A917-F5B0EE00868E}" destId="{79AEB3DA-537A-45DE-8D9A-BA9ACAD9B127}" srcOrd="1" destOrd="0" presId="urn:microsoft.com/office/officeart/2005/8/layout/hList7"/>
    <dgm:cxn modelId="{C34F9122-F19D-4416-83FD-A3F281D591D4}" type="presParOf" srcId="{734CB4BF-A739-4906-A917-F5B0EE00868E}" destId="{7F2C630A-D4ED-4C6C-9F5B-E21CD4F5DBD3}" srcOrd="2" destOrd="0" presId="urn:microsoft.com/office/officeart/2005/8/layout/hList7"/>
    <dgm:cxn modelId="{64EDFE62-CB4C-49BB-A077-1F843C629F3B}" type="presParOf" srcId="{7F2C630A-D4ED-4C6C-9F5B-E21CD4F5DBD3}" destId="{097CB35E-4D1D-456A-98A9-4A1A1B569A59}" srcOrd="0" destOrd="0" presId="urn:microsoft.com/office/officeart/2005/8/layout/hList7"/>
    <dgm:cxn modelId="{BC23DF47-87F5-47C0-A8DE-2F9571B9CF69}" type="presParOf" srcId="{7F2C630A-D4ED-4C6C-9F5B-E21CD4F5DBD3}" destId="{9D93CFCF-0C53-42E2-9E2B-3ABC88BEE2EF}" srcOrd="1" destOrd="0" presId="urn:microsoft.com/office/officeart/2005/8/layout/hList7"/>
    <dgm:cxn modelId="{9C98F28B-81E0-4B09-ABE1-23DC6DB07A83}" type="presParOf" srcId="{7F2C630A-D4ED-4C6C-9F5B-E21CD4F5DBD3}" destId="{78D9C6D7-5049-4B9B-B40A-05372B22D666}" srcOrd="2" destOrd="0" presId="urn:microsoft.com/office/officeart/2005/8/layout/hList7"/>
    <dgm:cxn modelId="{FA04D882-FECB-4A68-B3FA-85B09168B533}" type="presParOf" srcId="{7F2C630A-D4ED-4C6C-9F5B-E21CD4F5DBD3}" destId="{B95BA888-A802-416A-9302-4EACACBFEAFE}" srcOrd="3" destOrd="0" presId="urn:microsoft.com/office/officeart/2005/8/layout/hList7"/>
    <dgm:cxn modelId="{68F5C22B-68F6-47E2-9AEF-EDB4615D48E2}" type="presParOf" srcId="{734CB4BF-A739-4906-A917-F5B0EE00868E}" destId="{04427EE9-C451-4C53-A4EF-F9BD555347FC}" srcOrd="3" destOrd="0" presId="urn:microsoft.com/office/officeart/2005/8/layout/hList7"/>
    <dgm:cxn modelId="{6512C6C7-CE91-4922-9DD4-C628008D91F7}" type="presParOf" srcId="{734CB4BF-A739-4906-A917-F5B0EE00868E}" destId="{334304D8-EF0C-473E-85B4-42D712F7061A}" srcOrd="4" destOrd="0" presId="urn:microsoft.com/office/officeart/2005/8/layout/hList7"/>
    <dgm:cxn modelId="{B783FAE5-E194-4AE9-BD25-038D4FE6A91E}" type="presParOf" srcId="{334304D8-EF0C-473E-85B4-42D712F7061A}" destId="{D14AEF2E-0E21-4C8D-A27B-F95CCC2EF78E}" srcOrd="0" destOrd="0" presId="urn:microsoft.com/office/officeart/2005/8/layout/hList7"/>
    <dgm:cxn modelId="{086776C1-ECCB-4ED3-8EE3-2024CDE5A4C7}" type="presParOf" srcId="{334304D8-EF0C-473E-85B4-42D712F7061A}" destId="{B2416D54-6A51-4761-A3EF-EACB4A756C7E}" srcOrd="1" destOrd="0" presId="urn:microsoft.com/office/officeart/2005/8/layout/hList7"/>
    <dgm:cxn modelId="{ED502BF0-54D8-42A7-A3CB-8C9D50EDBE72}" type="presParOf" srcId="{334304D8-EF0C-473E-85B4-42D712F7061A}" destId="{5080CC2D-4AD0-467C-942D-171AE8291F8C}" srcOrd="2" destOrd="0" presId="urn:microsoft.com/office/officeart/2005/8/layout/hList7"/>
    <dgm:cxn modelId="{218D59B7-F457-47FD-AC2F-FA5DF429A740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ts val="1200"/>
            </a:spcBef>
            <a:spcAft>
              <a:spcPts val="600"/>
            </a:spcAft>
          </a:pPr>
          <a:r>
            <a:rPr lang="ru-RU" sz="2000" b="1" dirty="0">
              <a:solidFill>
                <a:schemeClr val="tx1"/>
              </a:solidFill>
            </a:rPr>
            <a:t>2.1. Обеспечение в образовательной организации комфортных условий для предоставления услуг, в том числе:</a:t>
          </a:r>
        </a:p>
        <a:p>
          <a:pPr rtl="0"/>
          <a:r>
            <a:rPr lang="ru-RU" sz="2000" b="0" dirty="0">
              <a:solidFill>
                <a:schemeClr val="tx1"/>
              </a:solidFill>
            </a:rPr>
            <a:t>1) наличие комфортной зоны отдыха (ожидания), оборудованной соответствующей мебелью;	</a:t>
          </a:r>
        </a:p>
        <a:p>
          <a:r>
            <a:rPr lang="ru-RU" sz="2000" b="0" dirty="0">
              <a:solidFill>
                <a:schemeClr val="tx1"/>
              </a:solidFill>
            </a:rPr>
            <a:t>2) наличие и понятность навигации внутри организации;	</a:t>
          </a:r>
        </a:p>
        <a:p>
          <a:r>
            <a:rPr lang="ru-RU" sz="2000" b="0" dirty="0">
              <a:solidFill>
                <a:schemeClr val="tx1"/>
              </a:solidFill>
            </a:rPr>
            <a:t>3) наличие и доступность питьевой воды;</a:t>
          </a:r>
        </a:p>
        <a:p>
          <a:r>
            <a:rPr lang="ru-RU" sz="2000" b="0" dirty="0">
              <a:solidFill>
                <a:schemeClr val="tx1"/>
              </a:solidFill>
            </a:rPr>
            <a:t>4) наличие и доступность санитарно-гигиенических помещений;	</a:t>
          </a:r>
        </a:p>
        <a:p>
          <a:r>
            <a:rPr lang="ru-RU" sz="2000" b="0" dirty="0">
              <a:solidFill>
                <a:schemeClr val="tx1"/>
              </a:solidFill>
            </a:rPr>
            <a:t>5) санитарное состояние помещений	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rtl="0"/>
          <a:r>
            <a:rPr lang="ru-RU" sz="2000" b="1" dirty="0">
              <a:solidFill>
                <a:schemeClr val="tx1"/>
              </a:solidFill>
            </a:rPr>
            <a:t>2.2. Доля получателей услуг, удовлетворенных комфортностью условий предоставления услуг  образовательной организацией</a:t>
          </a:r>
        </a:p>
        <a:p>
          <a:pPr marL="36000" rtl="0"/>
          <a:endParaRPr lang="ru-RU" sz="2000" b="1" dirty="0">
            <a:solidFill>
              <a:schemeClr val="tx1"/>
            </a:solidFill>
          </a:endParaRPr>
        </a:p>
        <a:p>
          <a:pPr marL="36000" rtl="0"/>
          <a:endParaRPr lang="ru-RU" sz="2000" b="1" dirty="0">
            <a:solidFill>
              <a:schemeClr val="tx1"/>
            </a:solidFill>
          </a:endParaRPr>
        </a:p>
        <a:p>
          <a:pPr marL="36000" rtl="0"/>
          <a:endParaRPr lang="ru-RU" sz="2000" b="1" dirty="0">
            <a:solidFill>
              <a:schemeClr val="tx1"/>
            </a:solidFill>
          </a:endParaRPr>
        </a:p>
        <a:p>
          <a:pPr marL="36000" rtl="0"/>
          <a:endParaRPr lang="ru-RU" sz="20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X="74592" custScaleY="64913" custLinFactNeighborX="7004" custLinFactNeighborY="26901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2" custScaleX="203081" custScaleY="93333" custLinFactNeighborX="-58244"/>
      <dgm:spPr/>
    </dgm:pt>
    <dgm:pt modelId="{9839EDC6-532D-4308-85A8-EA50195FBF6B}" type="pres">
      <dgm:prSet presAssocID="{91B85B1C-BDCA-429B-88B0-974F0C9DA199}" presName="nodeTx" presStyleLbl="node1" presStyleIdx="0" presStyleCnt="2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2"/>
      <dgm:spPr/>
    </dgm:pt>
    <dgm:pt modelId="{12C466C6-7BF0-4221-9512-5381D07664B0}" type="pres">
      <dgm:prSet presAssocID="{91B85B1C-BDCA-429B-88B0-974F0C9DA199}" presName="imagNode" presStyleLbl="fgImgPlace1" presStyleIdx="0" presStyleCnt="2" custFlipVert="1" custFlipHor="1" custScaleX="31063" custScaleY="6988" custLinFactY="100000" custLinFactNeighborX="56225" custLinFactNeighborY="102743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2" custScaleX="139706" custScaleY="81333" custLinFactNeighborX="840" custLinFactNeighborY="2000"/>
      <dgm:spPr/>
    </dgm:pt>
    <dgm:pt modelId="{9D93CFCF-0C53-42E2-9E2B-3ABC88BEE2EF}" type="pres">
      <dgm:prSet presAssocID="{8A39B6F4-AA10-4AC8-8947-1EC8343D43CE}" presName="nodeTx" presStyleLbl="node1" presStyleIdx="1" presStyleCnt="2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2"/>
      <dgm:spPr/>
    </dgm:pt>
    <dgm:pt modelId="{B95BA888-A802-416A-9302-4EACACBFEAFE}" type="pres">
      <dgm:prSet presAssocID="{8A39B6F4-AA10-4AC8-8947-1EC8343D43CE}" presName="imagNode" presStyleLbl="fgImgPlace1" presStyleIdx="1" presStyleCnt="2" custAng="0" custFlipVert="1" custScaleX="29229" custScaleY="2577" custLinFactY="95533" custLinFactNeighborX="-38790" custLinFactNeighborY="100000"/>
      <dgm:spPr/>
    </dgm:pt>
  </dgm:ptLst>
  <dgm:cxnLst>
    <dgm:cxn modelId="{C73AFC43-6853-456C-8C74-2394BEA02F4A}" type="presOf" srcId="{67D7CBD6-7C00-4AC8-AAB5-E5B49519A1A1}" destId="{79AEB3DA-537A-45DE-8D9A-BA9ACAD9B127}" srcOrd="0" destOrd="0" presId="urn:microsoft.com/office/officeart/2005/8/layout/hList7"/>
    <dgm:cxn modelId="{70312F66-D134-4958-BB49-B1217CB43ED9}" type="presOf" srcId="{91B85B1C-BDCA-429B-88B0-974F0C9DA199}" destId="{9839EDC6-532D-4308-85A8-EA50195FBF6B}" srcOrd="1" destOrd="0" presId="urn:microsoft.com/office/officeart/2005/8/layout/hList7"/>
    <dgm:cxn modelId="{45BC0B4B-7A18-40CA-88E2-0901EDC63445}" type="presOf" srcId="{8A39B6F4-AA10-4AC8-8947-1EC8343D43CE}" destId="{9D93CFCF-0C53-42E2-9E2B-3ABC88BEE2EF}" srcOrd="1" destOrd="0" presId="urn:microsoft.com/office/officeart/2005/8/layout/hList7"/>
    <dgm:cxn modelId="{E9B8BC56-1981-4CE3-8A98-0E5CA03BCC2D}" type="presOf" srcId="{91B85B1C-BDCA-429B-88B0-974F0C9DA199}" destId="{7AD5EE42-5CB6-4DAF-AEAE-92088C9C5883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CB1F15EC-3897-4F18-A0B0-6DCAB52A81EF}" type="presOf" srcId="{87459BAD-E67B-4C46-A572-E7B88B03063F}" destId="{16BC5287-4063-4A7D-BD83-64C86727D22A}" srcOrd="0" destOrd="0" presId="urn:microsoft.com/office/officeart/2005/8/layout/hList7"/>
    <dgm:cxn modelId="{DD5726F2-9CBD-457F-8770-C6C5B0648236}" type="presOf" srcId="{8A39B6F4-AA10-4AC8-8947-1EC8343D43CE}" destId="{097CB35E-4D1D-456A-98A9-4A1A1B569A59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2F7E86F7-D142-4F02-9BE9-666B4A09328B}" type="presParOf" srcId="{16BC5287-4063-4A7D-BD83-64C86727D22A}" destId="{5E9867D7-649E-4788-A66E-7BE7F45AAB80}" srcOrd="0" destOrd="0" presId="urn:microsoft.com/office/officeart/2005/8/layout/hList7"/>
    <dgm:cxn modelId="{16A41950-1A3A-4895-AD25-FFC5F58F5E98}" type="presParOf" srcId="{16BC5287-4063-4A7D-BD83-64C86727D22A}" destId="{734CB4BF-A739-4906-A917-F5B0EE00868E}" srcOrd="1" destOrd="0" presId="urn:microsoft.com/office/officeart/2005/8/layout/hList7"/>
    <dgm:cxn modelId="{538B0453-D09F-427F-A4C1-85FB014B72D7}" type="presParOf" srcId="{734CB4BF-A739-4906-A917-F5B0EE00868E}" destId="{5F063131-C9B7-4373-AD24-01D8CD7A4CD3}" srcOrd="0" destOrd="0" presId="urn:microsoft.com/office/officeart/2005/8/layout/hList7"/>
    <dgm:cxn modelId="{38D40CDB-DD4C-4BD8-A9F1-635466D6CDDA}" type="presParOf" srcId="{5F063131-C9B7-4373-AD24-01D8CD7A4CD3}" destId="{7AD5EE42-5CB6-4DAF-AEAE-92088C9C5883}" srcOrd="0" destOrd="0" presId="urn:microsoft.com/office/officeart/2005/8/layout/hList7"/>
    <dgm:cxn modelId="{A10939B8-4C81-45A2-851C-FC9C2A701D18}" type="presParOf" srcId="{5F063131-C9B7-4373-AD24-01D8CD7A4CD3}" destId="{9839EDC6-532D-4308-85A8-EA50195FBF6B}" srcOrd="1" destOrd="0" presId="urn:microsoft.com/office/officeart/2005/8/layout/hList7"/>
    <dgm:cxn modelId="{EB220778-9A22-4B0E-8E13-11B310750697}" type="presParOf" srcId="{5F063131-C9B7-4373-AD24-01D8CD7A4CD3}" destId="{19480E4F-8F34-44A8-8595-80435038BC01}" srcOrd="2" destOrd="0" presId="urn:microsoft.com/office/officeart/2005/8/layout/hList7"/>
    <dgm:cxn modelId="{6EC7C517-EE95-4974-B247-7FBCA820C50B}" type="presParOf" srcId="{5F063131-C9B7-4373-AD24-01D8CD7A4CD3}" destId="{12C466C6-7BF0-4221-9512-5381D07664B0}" srcOrd="3" destOrd="0" presId="urn:microsoft.com/office/officeart/2005/8/layout/hList7"/>
    <dgm:cxn modelId="{00C68196-6531-435F-ACE4-C81FE9CDB68C}" type="presParOf" srcId="{734CB4BF-A739-4906-A917-F5B0EE00868E}" destId="{79AEB3DA-537A-45DE-8D9A-BA9ACAD9B127}" srcOrd="1" destOrd="0" presId="urn:microsoft.com/office/officeart/2005/8/layout/hList7"/>
    <dgm:cxn modelId="{32E6C442-8044-4F4A-B51D-559B84632BD0}" type="presParOf" srcId="{734CB4BF-A739-4906-A917-F5B0EE00868E}" destId="{7F2C630A-D4ED-4C6C-9F5B-E21CD4F5DBD3}" srcOrd="2" destOrd="0" presId="urn:microsoft.com/office/officeart/2005/8/layout/hList7"/>
    <dgm:cxn modelId="{B97CFEC3-BFBE-48F0-A105-1212259082D9}" type="presParOf" srcId="{7F2C630A-D4ED-4C6C-9F5B-E21CD4F5DBD3}" destId="{097CB35E-4D1D-456A-98A9-4A1A1B569A59}" srcOrd="0" destOrd="0" presId="urn:microsoft.com/office/officeart/2005/8/layout/hList7"/>
    <dgm:cxn modelId="{EE1E38A7-EB38-4E13-A244-E7D94727C887}" type="presParOf" srcId="{7F2C630A-D4ED-4C6C-9F5B-E21CD4F5DBD3}" destId="{9D93CFCF-0C53-42E2-9E2B-3ABC88BEE2EF}" srcOrd="1" destOrd="0" presId="urn:microsoft.com/office/officeart/2005/8/layout/hList7"/>
    <dgm:cxn modelId="{48EA9E64-9824-4C24-A242-BCF54C04B71A}" type="presParOf" srcId="{7F2C630A-D4ED-4C6C-9F5B-E21CD4F5DBD3}" destId="{78D9C6D7-5049-4B9B-B40A-05372B22D666}" srcOrd="2" destOrd="0" presId="urn:microsoft.com/office/officeart/2005/8/layout/hList7"/>
    <dgm:cxn modelId="{7580DD1D-7F1F-4240-B3DD-DB5AD66C5C68}" type="presParOf" srcId="{7F2C630A-D4ED-4C6C-9F5B-E21CD4F5DBD3}" destId="{B95BA888-A802-416A-9302-4EACACBFEAF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800" b="1" dirty="0">
              <a:solidFill>
                <a:schemeClr val="tx1"/>
              </a:solidFill>
            </a:rPr>
            <a:t>3.1. Оборудование помещений образовательной организации и прилегающей к ней территории с учетом </a:t>
          </a:r>
          <a:r>
            <a:rPr lang="ru-RU" sz="1400" b="1" dirty="0">
              <a:solidFill>
                <a:schemeClr val="tx1"/>
              </a:solidFill>
            </a:rPr>
            <a:t>доступности для инвалидов</a:t>
          </a:r>
        </a:p>
        <a:p>
          <a:pPr algn="l" rtl="0">
            <a:spcBef>
              <a:spcPts val="600"/>
            </a:spcBef>
            <a:spcAft>
              <a:spcPct val="35000"/>
            </a:spcAft>
          </a:pPr>
          <a:r>
            <a:rPr lang="ru-RU" sz="1400" b="0" dirty="0">
              <a:solidFill>
                <a:schemeClr val="tx1"/>
              </a:solidFill>
            </a:rPr>
            <a:t>Наличие:</a:t>
          </a:r>
          <a:endParaRPr lang="ru-RU" sz="1200" b="0" dirty="0">
            <a:solidFill>
              <a:schemeClr val="tx1"/>
            </a:solidFill>
          </a:endParaRPr>
        </a:p>
        <a:p>
          <a:pPr algn="l" rtl="0">
            <a:spcBef>
              <a:spcPts val="600"/>
            </a:spcBef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1) оборудованных входных групп пандусами (подъемными платформами);</a:t>
          </a: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2) выделенных стоянок для автотранспортных средств инвалидов; </a:t>
          </a: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3) адаптированных лифтов, поручней, расширенных дверных проемов; </a:t>
          </a: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4) сменных кресел-колясок; </a:t>
          </a: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5) специально оборудованных санитарно-гигиенических помещений в ОО.  </a:t>
          </a: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r>
            <a:rPr lang="ru-RU" sz="1800" b="1" dirty="0">
              <a:solidFill>
                <a:schemeClr val="tx1"/>
              </a:solidFill>
            </a:rPr>
            <a:t> 	 	</a:t>
          </a: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ts val="300"/>
            </a:spcAft>
          </a:pPr>
          <a:r>
            <a:rPr lang="ru-RU" sz="1800" b="1" dirty="0">
              <a:solidFill>
                <a:schemeClr val="tx1"/>
              </a:solidFill>
            </a:rPr>
            <a:t>3.2. Обеспечение в образовательной организации условий доступности, позволяющих инвалидам получать услуги наравне с другими</a:t>
          </a:r>
        </a:p>
        <a:p>
          <a:pPr marL="36000" algn="l" rtl="0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1) дублирование для инвалидов по слуху и зрению звуковой и зрительной информации; 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2) дублирование надписей, знаков и иной текстовой и графической информации знаками, выполненными рельефно-точечным шрифтом Брайля; 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3) возможность предоставления инвалидам по слуху (слуху и зрению) услуг сурдопереводчика  (тифлосурдопереводчика); 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4) наличие альтернативной версии официального сайта ОО в сети «Интернет» для инвалидов по зрению; 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5) помощь, оказываемая работниками ОО, прошедшими необходимое обучение по сопровождению инвалидов в помещениях образовательной организации и на прилегающей территории;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6) наличие возможности предоставления услуги в дистанционном режиме или на дому.</a:t>
          </a: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r>
            <a:rPr lang="ru-RU" sz="1800" b="1" dirty="0">
              <a:solidFill>
                <a:schemeClr val="tx1"/>
              </a:solidFill>
            </a:rPr>
            <a:t>3.3. Доля </a:t>
          </a:r>
          <a:r>
            <a:rPr lang="ru-RU" sz="1800" b="1" dirty="0" err="1">
              <a:solidFill>
                <a:schemeClr val="tx1"/>
              </a:solidFill>
            </a:rPr>
            <a:t>получате</a:t>
          </a:r>
          <a:r>
            <a:rPr lang="ru-RU" sz="1800" b="1" dirty="0">
              <a:solidFill>
                <a:schemeClr val="tx1"/>
              </a:solidFill>
            </a:rPr>
            <a:t>-лей услуг, </a:t>
          </a:r>
          <a:r>
            <a:rPr lang="ru-RU" sz="1800" b="1" dirty="0" err="1">
              <a:solidFill>
                <a:schemeClr val="tx1"/>
              </a:solidFill>
            </a:rPr>
            <a:t>удовлетво-ренных</a:t>
          </a:r>
          <a:r>
            <a:rPr lang="ru-RU" sz="1800" b="1" dirty="0">
              <a:solidFill>
                <a:schemeClr val="tx1"/>
              </a:solidFill>
            </a:rPr>
            <a:t> доступ-</a:t>
          </a:r>
          <a:r>
            <a:rPr lang="ru-RU" sz="1800" b="1" dirty="0" err="1">
              <a:solidFill>
                <a:schemeClr val="tx1"/>
              </a:solidFill>
            </a:rPr>
            <a:t>ностью</a:t>
          </a:r>
          <a:r>
            <a:rPr lang="ru-RU" sz="1800" b="1" dirty="0">
              <a:solidFill>
                <a:schemeClr val="tx1"/>
              </a:solidFill>
            </a:rPr>
            <a:t> услуг для инвалидов (в % от общего числа опрошен-</a:t>
          </a:r>
          <a:r>
            <a:rPr lang="ru-RU" sz="1800" b="1" dirty="0" err="1">
              <a:solidFill>
                <a:schemeClr val="tx1"/>
              </a:solidFill>
            </a:rPr>
            <a:t>ных</a:t>
          </a:r>
          <a:r>
            <a:rPr lang="ru-RU" sz="1800" b="1" dirty="0">
              <a:solidFill>
                <a:schemeClr val="tx1"/>
              </a:solidFill>
            </a:rPr>
            <a:t> </a:t>
          </a:r>
          <a:r>
            <a:rPr lang="ru-RU" sz="1800" b="1" dirty="0" err="1">
              <a:solidFill>
                <a:schemeClr val="tx1"/>
              </a:solidFill>
            </a:rPr>
            <a:t>получате</a:t>
          </a:r>
          <a:r>
            <a:rPr lang="ru-RU" sz="1800" b="1" dirty="0">
              <a:solidFill>
                <a:schemeClr val="tx1"/>
              </a:solidFill>
            </a:rPr>
            <a:t>-лей услуг – инвалидов)</a:t>
          </a: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X="71512" custScaleY="50415" custLinFactNeighborX="5903" custLinFactNeighborY="60274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217976" custLinFactNeighborX="-16503"/>
      <dgm:spPr/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72999" custLinFactNeighborY="121772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64970" custLinFactNeighborX="-4365"/>
      <dgm:spPr/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712" custLinFactNeighborY="121247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121738" custLinFactNeighborX="-8063"/>
      <dgm:spPr/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37672" custLinFactNeighborY="121247"/>
      <dgm:spPr/>
    </dgm:pt>
  </dgm:ptLst>
  <dgm:cxnLst>
    <dgm:cxn modelId="{21918120-1ACF-4D8E-B2D9-8613FBE7F23F}" type="presOf" srcId="{8A39B6F4-AA10-4AC8-8947-1EC8343D43CE}" destId="{097CB35E-4D1D-456A-98A9-4A1A1B569A59}" srcOrd="0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4099645B-1161-4868-8FCB-DD00D3843033}" type="presOf" srcId="{91B85B1C-BDCA-429B-88B0-974F0C9DA199}" destId="{7AD5EE42-5CB6-4DAF-AEAE-92088C9C5883}" srcOrd="0" destOrd="0" presId="urn:microsoft.com/office/officeart/2005/8/layout/hList7"/>
    <dgm:cxn modelId="{CA43B67E-471B-46C5-AB54-1E97667BA181}" type="presOf" srcId="{91B85B1C-BDCA-429B-88B0-974F0C9DA199}" destId="{9839EDC6-532D-4308-85A8-EA50195FBF6B}" srcOrd="1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01EF6582-6DAF-4F4F-88AA-E1EE135D0B2D}" type="presOf" srcId="{67D7CBD6-7C00-4AC8-AAB5-E5B49519A1A1}" destId="{79AEB3DA-537A-45DE-8D9A-BA9ACAD9B127}" srcOrd="0" destOrd="0" presId="urn:microsoft.com/office/officeart/2005/8/layout/hList7"/>
    <dgm:cxn modelId="{2E936F9E-8298-4229-88BD-06CC11212588}" type="presOf" srcId="{0560FE01-E61D-419A-86E6-3B48F2274978}" destId="{B2416D54-6A51-4761-A3EF-EACB4A756C7E}" srcOrd="1" destOrd="0" presId="urn:microsoft.com/office/officeart/2005/8/layout/hList7"/>
    <dgm:cxn modelId="{33EEC1BA-3D6B-4F92-8709-B7279EFCDEBC}" type="presOf" srcId="{50A30282-5CAA-4340-9916-69D5D3BCAC66}" destId="{04427EE9-C451-4C53-A4EF-F9BD555347FC}" srcOrd="0" destOrd="0" presId="urn:microsoft.com/office/officeart/2005/8/layout/hList7"/>
    <dgm:cxn modelId="{3D725BDA-CD25-40CF-98BE-D44AB45259A0}" type="presOf" srcId="{87459BAD-E67B-4C46-A572-E7B88B03063F}" destId="{16BC5287-4063-4A7D-BD83-64C86727D22A}" srcOrd="0" destOrd="0" presId="urn:microsoft.com/office/officeart/2005/8/layout/hList7"/>
    <dgm:cxn modelId="{21BF77E2-3AD6-495C-8E28-D6344CDD781B}" type="presOf" srcId="{0560FE01-E61D-419A-86E6-3B48F2274978}" destId="{D14AEF2E-0E21-4C8D-A27B-F95CCC2EF78E}" srcOrd="0" destOrd="0" presId="urn:microsoft.com/office/officeart/2005/8/layout/hList7"/>
    <dgm:cxn modelId="{2A0AB1F8-00A8-474A-84DD-EC564C6DADA7}" type="presOf" srcId="{8A39B6F4-AA10-4AC8-8947-1EC8343D43CE}" destId="{9D93CFCF-0C53-42E2-9E2B-3ABC88BEE2EF}" srcOrd="1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9B9C7673-68F7-4E96-8B01-53D1F217E039}" type="presParOf" srcId="{16BC5287-4063-4A7D-BD83-64C86727D22A}" destId="{5E9867D7-649E-4788-A66E-7BE7F45AAB80}" srcOrd="0" destOrd="0" presId="urn:microsoft.com/office/officeart/2005/8/layout/hList7"/>
    <dgm:cxn modelId="{82D5C1DA-2081-493B-9C24-1716CABA3DA8}" type="presParOf" srcId="{16BC5287-4063-4A7D-BD83-64C86727D22A}" destId="{734CB4BF-A739-4906-A917-F5B0EE00868E}" srcOrd="1" destOrd="0" presId="urn:microsoft.com/office/officeart/2005/8/layout/hList7"/>
    <dgm:cxn modelId="{672DF41A-4CBC-4B41-8236-DB48A2A99E91}" type="presParOf" srcId="{734CB4BF-A739-4906-A917-F5B0EE00868E}" destId="{5F063131-C9B7-4373-AD24-01D8CD7A4CD3}" srcOrd="0" destOrd="0" presId="urn:microsoft.com/office/officeart/2005/8/layout/hList7"/>
    <dgm:cxn modelId="{000D3038-A014-47C3-87A2-87AB6DE49A10}" type="presParOf" srcId="{5F063131-C9B7-4373-AD24-01D8CD7A4CD3}" destId="{7AD5EE42-5CB6-4DAF-AEAE-92088C9C5883}" srcOrd="0" destOrd="0" presId="urn:microsoft.com/office/officeart/2005/8/layout/hList7"/>
    <dgm:cxn modelId="{57475862-6235-40F4-98D2-9F856C66F3AE}" type="presParOf" srcId="{5F063131-C9B7-4373-AD24-01D8CD7A4CD3}" destId="{9839EDC6-532D-4308-85A8-EA50195FBF6B}" srcOrd="1" destOrd="0" presId="urn:microsoft.com/office/officeart/2005/8/layout/hList7"/>
    <dgm:cxn modelId="{9B46DD8F-0FF8-4320-9F1F-C1F06FD961E0}" type="presParOf" srcId="{5F063131-C9B7-4373-AD24-01D8CD7A4CD3}" destId="{19480E4F-8F34-44A8-8595-80435038BC01}" srcOrd="2" destOrd="0" presId="urn:microsoft.com/office/officeart/2005/8/layout/hList7"/>
    <dgm:cxn modelId="{B741F64E-B424-4ED7-9E82-6867E44632BD}" type="presParOf" srcId="{5F063131-C9B7-4373-AD24-01D8CD7A4CD3}" destId="{12C466C6-7BF0-4221-9512-5381D07664B0}" srcOrd="3" destOrd="0" presId="urn:microsoft.com/office/officeart/2005/8/layout/hList7"/>
    <dgm:cxn modelId="{1EDA3630-83FD-4189-9899-D496FAC90566}" type="presParOf" srcId="{734CB4BF-A739-4906-A917-F5B0EE00868E}" destId="{79AEB3DA-537A-45DE-8D9A-BA9ACAD9B127}" srcOrd="1" destOrd="0" presId="urn:microsoft.com/office/officeart/2005/8/layout/hList7"/>
    <dgm:cxn modelId="{85CB64B9-6DDC-423D-9790-7D29EF44FBB5}" type="presParOf" srcId="{734CB4BF-A739-4906-A917-F5B0EE00868E}" destId="{7F2C630A-D4ED-4C6C-9F5B-E21CD4F5DBD3}" srcOrd="2" destOrd="0" presId="urn:microsoft.com/office/officeart/2005/8/layout/hList7"/>
    <dgm:cxn modelId="{13C1E007-1572-4EB5-A959-28F41D90079B}" type="presParOf" srcId="{7F2C630A-D4ED-4C6C-9F5B-E21CD4F5DBD3}" destId="{097CB35E-4D1D-456A-98A9-4A1A1B569A59}" srcOrd="0" destOrd="0" presId="urn:microsoft.com/office/officeart/2005/8/layout/hList7"/>
    <dgm:cxn modelId="{1E10158D-BA42-4420-9021-537664ECA308}" type="presParOf" srcId="{7F2C630A-D4ED-4C6C-9F5B-E21CD4F5DBD3}" destId="{9D93CFCF-0C53-42E2-9E2B-3ABC88BEE2EF}" srcOrd="1" destOrd="0" presId="urn:microsoft.com/office/officeart/2005/8/layout/hList7"/>
    <dgm:cxn modelId="{282E07DD-FFCE-462F-A40A-4CC20964021B}" type="presParOf" srcId="{7F2C630A-D4ED-4C6C-9F5B-E21CD4F5DBD3}" destId="{78D9C6D7-5049-4B9B-B40A-05372B22D666}" srcOrd="2" destOrd="0" presId="urn:microsoft.com/office/officeart/2005/8/layout/hList7"/>
    <dgm:cxn modelId="{77E48556-89A2-4E60-90F3-40DBA559499D}" type="presParOf" srcId="{7F2C630A-D4ED-4C6C-9F5B-E21CD4F5DBD3}" destId="{B95BA888-A802-416A-9302-4EACACBFEAFE}" srcOrd="3" destOrd="0" presId="urn:microsoft.com/office/officeart/2005/8/layout/hList7"/>
    <dgm:cxn modelId="{93A8A330-89A1-4AD6-AE18-18866A528288}" type="presParOf" srcId="{734CB4BF-A739-4906-A917-F5B0EE00868E}" destId="{04427EE9-C451-4C53-A4EF-F9BD555347FC}" srcOrd="3" destOrd="0" presId="urn:microsoft.com/office/officeart/2005/8/layout/hList7"/>
    <dgm:cxn modelId="{52E8AB22-4761-4B64-B353-14BD0C50FA47}" type="presParOf" srcId="{734CB4BF-A739-4906-A917-F5B0EE00868E}" destId="{334304D8-EF0C-473E-85B4-42D712F7061A}" srcOrd="4" destOrd="0" presId="urn:microsoft.com/office/officeart/2005/8/layout/hList7"/>
    <dgm:cxn modelId="{985F3886-0D49-4FC8-BD30-ACCF9445E316}" type="presParOf" srcId="{334304D8-EF0C-473E-85B4-42D712F7061A}" destId="{D14AEF2E-0E21-4C8D-A27B-F95CCC2EF78E}" srcOrd="0" destOrd="0" presId="urn:microsoft.com/office/officeart/2005/8/layout/hList7"/>
    <dgm:cxn modelId="{196EA1A8-487D-4F1A-A158-3AB3D277D457}" type="presParOf" srcId="{334304D8-EF0C-473E-85B4-42D712F7061A}" destId="{B2416D54-6A51-4761-A3EF-EACB4A756C7E}" srcOrd="1" destOrd="0" presId="urn:microsoft.com/office/officeart/2005/8/layout/hList7"/>
    <dgm:cxn modelId="{A0FC513B-2ED0-4B77-BCA8-73FCB2FC13EA}" type="presParOf" srcId="{334304D8-EF0C-473E-85B4-42D712F7061A}" destId="{5080CC2D-4AD0-467C-942D-171AE8291F8C}" srcOrd="2" destOrd="0" presId="urn:microsoft.com/office/officeart/2005/8/layout/hList7"/>
    <dgm:cxn modelId="{89A7F8A3-B95F-4E90-B31A-FAFF4A4BFB00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800" b="1" dirty="0">
              <a:solidFill>
                <a:schemeClr val="tx1"/>
              </a:solidFill>
            </a:rPr>
            <a:t>4.1. Доля получателей услуг, удовлетворенных доброжелательностью, вежливостью работников образовательной организации, обеспечивающих первичный контакт и информирование получателя услуги при непосредственном обращении в организацию (в % от общего числа опрошенных получателей услуг).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r>
            <a:rPr lang="ru-RU" sz="1800" b="1" dirty="0">
              <a:solidFill>
                <a:schemeClr val="tx1"/>
              </a:solidFill>
            </a:rPr>
            <a:t>4.2.  Доля получателей услуг, удовлетворенных </a:t>
          </a:r>
          <a:r>
            <a:rPr lang="ru-RU" sz="1700" b="1" dirty="0">
              <a:solidFill>
                <a:schemeClr val="tx1"/>
              </a:solidFill>
            </a:rPr>
            <a:t>доброжелательностью, </a:t>
          </a:r>
          <a:r>
            <a:rPr lang="ru-RU" sz="1800" b="1" dirty="0">
              <a:solidFill>
                <a:schemeClr val="tx1"/>
              </a:solidFill>
            </a:rPr>
            <a:t>вежливостью работников образовательной организации, обеспечивающих непосредственное оказание услуги при обращении в организацию (в % от общего числа опрошенных получателей услуг).</a:t>
          </a: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r>
            <a:rPr lang="ru-RU" sz="1800" b="1" dirty="0">
              <a:solidFill>
                <a:schemeClr val="tx1"/>
              </a:solidFill>
            </a:rPr>
            <a:t>4.3. Доля получателей услуг, удовлетворенных доброжелательно-</a:t>
          </a:r>
          <a:r>
            <a:rPr lang="ru-RU" sz="1800" b="1" dirty="0" err="1">
              <a:solidFill>
                <a:schemeClr val="tx1"/>
              </a:solidFill>
            </a:rPr>
            <a:t>стью</a:t>
          </a:r>
          <a:r>
            <a:rPr lang="ru-RU" sz="1800" b="1" dirty="0">
              <a:solidFill>
                <a:schemeClr val="tx1"/>
              </a:solidFill>
            </a:rPr>
            <a:t>, вежливостью работников образовательной организации при использовании дистанционных форм взаимодействия (в % от общего числа опрошенных получателей услуг).</a:t>
          </a: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X="80756" custScaleY="82647" custLinFactNeighborX="6112" custLinFactNeighborY="29419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423140" custLinFactNeighborX="-16503"/>
      <dgm:spPr/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65298" custLinFactNeighborY="102867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68910" custLinFactNeighborX="-4365"/>
      <dgm:spPr/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428" custLinFactNeighborY="100679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311528" custLinFactNeighborX="-8063"/>
      <dgm:spPr/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42562" custLinFactNeighborY="104792"/>
      <dgm:spPr/>
    </dgm:pt>
  </dgm:ptLst>
  <dgm:cxnLst>
    <dgm:cxn modelId="{550C2000-7BB1-4D16-83EF-2E5CB3D302E0}" type="presOf" srcId="{91B85B1C-BDCA-429B-88B0-974F0C9DA199}" destId="{9839EDC6-532D-4308-85A8-EA50195FBF6B}" srcOrd="1" destOrd="0" presId="urn:microsoft.com/office/officeart/2005/8/layout/hList7"/>
    <dgm:cxn modelId="{6AC2F41D-88A3-48AC-AF84-12FF08938C30}" type="presOf" srcId="{0560FE01-E61D-419A-86E6-3B48F2274978}" destId="{B2416D54-6A51-4761-A3EF-EACB4A756C7E}" srcOrd="1" destOrd="0" presId="urn:microsoft.com/office/officeart/2005/8/layout/hList7"/>
    <dgm:cxn modelId="{EC237D1E-FC69-4C81-9B64-92A05CBFA83D}" type="presOf" srcId="{50A30282-5CAA-4340-9916-69D5D3BCAC66}" destId="{04427EE9-C451-4C53-A4EF-F9BD555347FC}" srcOrd="0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F42CF02D-1FD3-47D8-82B7-2DB6D248561D}" type="presOf" srcId="{8A39B6F4-AA10-4AC8-8947-1EC8343D43CE}" destId="{097CB35E-4D1D-456A-98A9-4A1A1B569A59}" srcOrd="0" destOrd="0" presId="urn:microsoft.com/office/officeart/2005/8/layout/hList7"/>
    <dgm:cxn modelId="{30DF4D33-9AA7-47D7-A494-2CE5A0EF1163}" type="presOf" srcId="{0560FE01-E61D-419A-86E6-3B48F2274978}" destId="{D14AEF2E-0E21-4C8D-A27B-F95CCC2EF78E}" srcOrd="0" destOrd="0" presId="urn:microsoft.com/office/officeart/2005/8/layout/hList7"/>
    <dgm:cxn modelId="{F997563C-24B8-4EF5-8938-9ACEB67D625C}" type="presOf" srcId="{87459BAD-E67B-4C46-A572-E7B88B03063F}" destId="{16BC5287-4063-4A7D-BD83-64C86727D22A}" srcOrd="0" destOrd="0" presId="urn:microsoft.com/office/officeart/2005/8/layout/hList7"/>
    <dgm:cxn modelId="{78EA4C40-5F56-4233-B002-8BD4D06A0C82}" type="presOf" srcId="{8A39B6F4-AA10-4AC8-8947-1EC8343D43CE}" destId="{9D93CFCF-0C53-42E2-9E2B-3ABC88BEE2EF}" srcOrd="1" destOrd="0" presId="urn:microsoft.com/office/officeart/2005/8/layout/hList7"/>
    <dgm:cxn modelId="{75A0514A-F1AD-4C74-B761-0D4718AF79CC}" type="presOf" srcId="{91B85B1C-BDCA-429B-88B0-974F0C9DA199}" destId="{7AD5EE42-5CB6-4DAF-AEAE-92088C9C5883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23FD06BF-A8F1-43D4-941C-F95C7C842511}" type="presOf" srcId="{67D7CBD6-7C00-4AC8-AAB5-E5B49519A1A1}" destId="{79AEB3DA-537A-45DE-8D9A-BA9ACAD9B127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734A07B4-44AC-46D9-9323-C86CCF02D6C7}" type="presParOf" srcId="{16BC5287-4063-4A7D-BD83-64C86727D22A}" destId="{5E9867D7-649E-4788-A66E-7BE7F45AAB80}" srcOrd="0" destOrd="0" presId="urn:microsoft.com/office/officeart/2005/8/layout/hList7"/>
    <dgm:cxn modelId="{2E0DA524-8746-471E-8BD4-198A5219B92E}" type="presParOf" srcId="{16BC5287-4063-4A7D-BD83-64C86727D22A}" destId="{734CB4BF-A739-4906-A917-F5B0EE00868E}" srcOrd="1" destOrd="0" presId="urn:microsoft.com/office/officeart/2005/8/layout/hList7"/>
    <dgm:cxn modelId="{7B7AE248-4123-4104-97F3-F50B34E6ED8D}" type="presParOf" srcId="{734CB4BF-A739-4906-A917-F5B0EE00868E}" destId="{5F063131-C9B7-4373-AD24-01D8CD7A4CD3}" srcOrd="0" destOrd="0" presId="urn:microsoft.com/office/officeart/2005/8/layout/hList7"/>
    <dgm:cxn modelId="{BB7CD3A4-256E-4DCF-87E5-1D94A341E9CD}" type="presParOf" srcId="{5F063131-C9B7-4373-AD24-01D8CD7A4CD3}" destId="{7AD5EE42-5CB6-4DAF-AEAE-92088C9C5883}" srcOrd="0" destOrd="0" presId="urn:microsoft.com/office/officeart/2005/8/layout/hList7"/>
    <dgm:cxn modelId="{063571DB-C7FE-4642-8326-DDCC1032F345}" type="presParOf" srcId="{5F063131-C9B7-4373-AD24-01D8CD7A4CD3}" destId="{9839EDC6-532D-4308-85A8-EA50195FBF6B}" srcOrd="1" destOrd="0" presId="urn:microsoft.com/office/officeart/2005/8/layout/hList7"/>
    <dgm:cxn modelId="{5CACA352-4E72-4151-B800-AB8E13189C05}" type="presParOf" srcId="{5F063131-C9B7-4373-AD24-01D8CD7A4CD3}" destId="{19480E4F-8F34-44A8-8595-80435038BC01}" srcOrd="2" destOrd="0" presId="urn:microsoft.com/office/officeart/2005/8/layout/hList7"/>
    <dgm:cxn modelId="{700D184D-FF6A-4696-938E-14D409A31ED2}" type="presParOf" srcId="{5F063131-C9B7-4373-AD24-01D8CD7A4CD3}" destId="{12C466C6-7BF0-4221-9512-5381D07664B0}" srcOrd="3" destOrd="0" presId="urn:microsoft.com/office/officeart/2005/8/layout/hList7"/>
    <dgm:cxn modelId="{699F9E6A-4DCF-4B66-B8A6-01A3242283AC}" type="presParOf" srcId="{734CB4BF-A739-4906-A917-F5B0EE00868E}" destId="{79AEB3DA-537A-45DE-8D9A-BA9ACAD9B127}" srcOrd="1" destOrd="0" presId="urn:microsoft.com/office/officeart/2005/8/layout/hList7"/>
    <dgm:cxn modelId="{AEA06AD6-F729-4DAE-BF99-C32DFCF59B8E}" type="presParOf" srcId="{734CB4BF-A739-4906-A917-F5B0EE00868E}" destId="{7F2C630A-D4ED-4C6C-9F5B-E21CD4F5DBD3}" srcOrd="2" destOrd="0" presId="urn:microsoft.com/office/officeart/2005/8/layout/hList7"/>
    <dgm:cxn modelId="{64124DA0-0681-4D13-989A-F149C7987C75}" type="presParOf" srcId="{7F2C630A-D4ED-4C6C-9F5B-E21CD4F5DBD3}" destId="{097CB35E-4D1D-456A-98A9-4A1A1B569A59}" srcOrd="0" destOrd="0" presId="urn:microsoft.com/office/officeart/2005/8/layout/hList7"/>
    <dgm:cxn modelId="{D55ADB10-B153-4838-8250-C9A9D47B4EFB}" type="presParOf" srcId="{7F2C630A-D4ED-4C6C-9F5B-E21CD4F5DBD3}" destId="{9D93CFCF-0C53-42E2-9E2B-3ABC88BEE2EF}" srcOrd="1" destOrd="0" presId="urn:microsoft.com/office/officeart/2005/8/layout/hList7"/>
    <dgm:cxn modelId="{AFCFA386-5A74-432D-AC19-F03F95821389}" type="presParOf" srcId="{7F2C630A-D4ED-4C6C-9F5B-E21CD4F5DBD3}" destId="{78D9C6D7-5049-4B9B-B40A-05372B22D666}" srcOrd="2" destOrd="0" presId="urn:microsoft.com/office/officeart/2005/8/layout/hList7"/>
    <dgm:cxn modelId="{055E8ECE-8CF0-46AC-8BFE-697AF9EEB33D}" type="presParOf" srcId="{7F2C630A-D4ED-4C6C-9F5B-E21CD4F5DBD3}" destId="{B95BA888-A802-416A-9302-4EACACBFEAFE}" srcOrd="3" destOrd="0" presId="urn:microsoft.com/office/officeart/2005/8/layout/hList7"/>
    <dgm:cxn modelId="{6ECC9A9D-1DF0-4B6A-AE42-967BE2BFA540}" type="presParOf" srcId="{734CB4BF-A739-4906-A917-F5B0EE00868E}" destId="{04427EE9-C451-4C53-A4EF-F9BD555347FC}" srcOrd="3" destOrd="0" presId="urn:microsoft.com/office/officeart/2005/8/layout/hList7"/>
    <dgm:cxn modelId="{A71817EA-12A5-41DC-9F11-12037297D711}" type="presParOf" srcId="{734CB4BF-A739-4906-A917-F5B0EE00868E}" destId="{334304D8-EF0C-473E-85B4-42D712F7061A}" srcOrd="4" destOrd="0" presId="urn:microsoft.com/office/officeart/2005/8/layout/hList7"/>
    <dgm:cxn modelId="{F401571A-B570-4C06-829B-4F271C7CB889}" type="presParOf" srcId="{334304D8-EF0C-473E-85B4-42D712F7061A}" destId="{D14AEF2E-0E21-4C8D-A27B-F95CCC2EF78E}" srcOrd="0" destOrd="0" presId="urn:microsoft.com/office/officeart/2005/8/layout/hList7"/>
    <dgm:cxn modelId="{0D2B407D-D9A3-4468-AB58-8E23EA7BD027}" type="presParOf" srcId="{334304D8-EF0C-473E-85B4-42D712F7061A}" destId="{B2416D54-6A51-4761-A3EF-EACB4A756C7E}" srcOrd="1" destOrd="0" presId="urn:microsoft.com/office/officeart/2005/8/layout/hList7"/>
    <dgm:cxn modelId="{A745E832-1534-4B92-A6BC-A0DFD555BAB6}" type="presParOf" srcId="{334304D8-EF0C-473E-85B4-42D712F7061A}" destId="{5080CC2D-4AD0-467C-942D-171AE8291F8C}" srcOrd="2" destOrd="0" presId="urn:microsoft.com/office/officeart/2005/8/layout/hList7"/>
    <dgm:cxn modelId="{8F5133CD-8999-4A1A-9410-1CAC86F1E271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800" b="1" dirty="0">
              <a:solidFill>
                <a:schemeClr val="tx1"/>
              </a:solidFill>
            </a:rPr>
            <a:t>5.1. Доля получателей услуг, которые готовы рекомендовать образовательную организацию родственникам и знакомым (могли бы ее рекомендовать, если бы была возможность выбора образовательной организации) (в % от общего числа опрошенных получателей услуг)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r>
            <a:rPr lang="ru-RU" sz="1800" b="1" dirty="0">
              <a:solidFill>
                <a:schemeClr val="tx1"/>
              </a:solidFill>
            </a:rPr>
            <a:t>5.2.  Доля получателей услуг, удовлетворенных организационными условиями предоставления услуг (в % от общего числа опрошенных получателей услуг)</a:t>
          </a: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r>
            <a:rPr lang="ru-RU" sz="1800" b="1" dirty="0">
              <a:solidFill>
                <a:schemeClr val="tx1"/>
              </a:solidFill>
            </a:rPr>
            <a:t>5.3. Доля получателей услуг, удовлетворенных в целом условиями оказания услуг в образовательной организации (в % от общего числа опрошенных получателей услуг)</a:t>
          </a: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X="80756" custScaleY="82647" custLinFactNeighborX="5239" custLinFactNeighborY="15068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423140" custLinFactNeighborX="-16503"/>
      <dgm:spPr/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65298" custLinFactNeighborY="102867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68910" custLinFactNeighborX="-4365"/>
      <dgm:spPr/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428" custLinFactNeighborY="100679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311528" custLinFactNeighborX="-8063"/>
      <dgm:spPr/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42562" custLinFactNeighborY="104792"/>
      <dgm:spPr/>
    </dgm:pt>
  </dgm:ptLst>
  <dgm:cxnLst>
    <dgm:cxn modelId="{C5B3F303-79E1-4998-B94F-E62E5186703A}" type="presOf" srcId="{8A39B6F4-AA10-4AC8-8947-1EC8343D43CE}" destId="{097CB35E-4D1D-456A-98A9-4A1A1B569A59}" srcOrd="0" destOrd="0" presId="urn:microsoft.com/office/officeart/2005/8/layout/hList7"/>
    <dgm:cxn modelId="{1CC5090B-2E3D-41E3-B3DA-E1F4EF7BE72F}" type="presOf" srcId="{8A39B6F4-AA10-4AC8-8947-1EC8343D43CE}" destId="{9D93CFCF-0C53-42E2-9E2B-3ABC88BEE2EF}" srcOrd="1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A2AAA62C-801C-4AA2-80CB-7DCC6CD03874}" type="presOf" srcId="{91B85B1C-BDCA-429B-88B0-974F0C9DA199}" destId="{7AD5EE42-5CB6-4DAF-AEAE-92088C9C5883}" srcOrd="0" destOrd="0" presId="urn:microsoft.com/office/officeart/2005/8/layout/hList7"/>
    <dgm:cxn modelId="{A0DBF932-8A5B-4BF8-AD52-B464533A40C2}" type="presOf" srcId="{0560FE01-E61D-419A-86E6-3B48F2274978}" destId="{B2416D54-6A51-4761-A3EF-EACB4A756C7E}" srcOrd="1" destOrd="0" presId="urn:microsoft.com/office/officeart/2005/8/layout/hList7"/>
    <dgm:cxn modelId="{5C70CF40-3FEC-472E-A2A1-485BCF2A1DE6}" type="presOf" srcId="{87459BAD-E67B-4C46-A572-E7B88B03063F}" destId="{16BC5287-4063-4A7D-BD83-64C86727D22A}" srcOrd="0" destOrd="0" presId="urn:microsoft.com/office/officeart/2005/8/layout/hList7"/>
    <dgm:cxn modelId="{6C58756E-F01E-46EF-8081-A90831DE6B5A}" type="presOf" srcId="{91B85B1C-BDCA-429B-88B0-974F0C9DA199}" destId="{9839EDC6-532D-4308-85A8-EA50195FBF6B}" srcOrd="1" destOrd="0" presId="urn:microsoft.com/office/officeart/2005/8/layout/hList7"/>
    <dgm:cxn modelId="{687CE354-4D31-46EC-B247-B81C28DA41BC}" type="presOf" srcId="{67D7CBD6-7C00-4AC8-AAB5-E5B49519A1A1}" destId="{79AEB3DA-537A-45DE-8D9A-BA9ACAD9B127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90844B9E-14BC-4F7E-B51B-110C87D4046A}" type="presOf" srcId="{50A30282-5CAA-4340-9916-69D5D3BCAC66}" destId="{04427EE9-C451-4C53-A4EF-F9BD555347FC}" srcOrd="0" destOrd="0" presId="urn:microsoft.com/office/officeart/2005/8/layout/hList7"/>
    <dgm:cxn modelId="{63AA2CBC-979D-4530-B6FF-16DE81DB12D2}" type="presOf" srcId="{0560FE01-E61D-419A-86E6-3B48F2274978}" destId="{D14AEF2E-0E21-4C8D-A27B-F95CCC2EF78E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A03699E3-294D-495C-BA7C-D1F1386CB6BA}" type="presParOf" srcId="{16BC5287-4063-4A7D-BD83-64C86727D22A}" destId="{5E9867D7-649E-4788-A66E-7BE7F45AAB80}" srcOrd="0" destOrd="0" presId="urn:microsoft.com/office/officeart/2005/8/layout/hList7"/>
    <dgm:cxn modelId="{65A8AF9A-FF26-4C5C-9E9A-D8DE0A13A37C}" type="presParOf" srcId="{16BC5287-4063-4A7D-BD83-64C86727D22A}" destId="{734CB4BF-A739-4906-A917-F5B0EE00868E}" srcOrd="1" destOrd="0" presId="urn:microsoft.com/office/officeart/2005/8/layout/hList7"/>
    <dgm:cxn modelId="{1A8DCE91-6D0E-4EE6-8B08-860ECAE609EF}" type="presParOf" srcId="{734CB4BF-A739-4906-A917-F5B0EE00868E}" destId="{5F063131-C9B7-4373-AD24-01D8CD7A4CD3}" srcOrd="0" destOrd="0" presId="urn:microsoft.com/office/officeart/2005/8/layout/hList7"/>
    <dgm:cxn modelId="{37FEBFB5-9BA2-4F2E-899F-2A7D6B434340}" type="presParOf" srcId="{5F063131-C9B7-4373-AD24-01D8CD7A4CD3}" destId="{7AD5EE42-5CB6-4DAF-AEAE-92088C9C5883}" srcOrd="0" destOrd="0" presId="urn:microsoft.com/office/officeart/2005/8/layout/hList7"/>
    <dgm:cxn modelId="{04942E13-101A-45A5-984A-68EE2093DAF2}" type="presParOf" srcId="{5F063131-C9B7-4373-AD24-01D8CD7A4CD3}" destId="{9839EDC6-532D-4308-85A8-EA50195FBF6B}" srcOrd="1" destOrd="0" presId="urn:microsoft.com/office/officeart/2005/8/layout/hList7"/>
    <dgm:cxn modelId="{C0F311B0-CB3C-4377-B587-F8ABCF6291AA}" type="presParOf" srcId="{5F063131-C9B7-4373-AD24-01D8CD7A4CD3}" destId="{19480E4F-8F34-44A8-8595-80435038BC01}" srcOrd="2" destOrd="0" presId="urn:microsoft.com/office/officeart/2005/8/layout/hList7"/>
    <dgm:cxn modelId="{025C0C94-A3AA-41CC-8DAF-80FDFBEEAF1C}" type="presParOf" srcId="{5F063131-C9B7-4373-AD24-01D8CD7A4CD3}" destId="{12C466C6-7BF0-4221-9512-5381D07664B0}" srcOrd="3" destOrd="0" presId="urn:microsoft.com/office/officeart/2005/8/layout/hList7"/>
    <dgm:cxn modelId="{04E16FE4-3588-4F13-A464-F04AB895D51D}" type="presParOf" srcId="{734CB4BF-A739-4906-A917-F5B0EE00868E}" destId="{79AEB3DA-537A-45DE-8D9A-BA9ACAD9B127}" srcOrd="1" destOrd="0" presId="urn:microsoft.com/office/officeart/2005/8/layout/hList7"/>
    <dgm:cxn modelId="{B02F1C02-202D-423A-AFAC-52F992B535BF}" type="presParOf" srcId="{734CB4BF-A739-4906-A917-F5B0EE00868E}" destId="{7F2C630A-D4ED-4C6C-9F5B-E21CD4F5DBD3}" srcOrd="2" destOrd="0" presId="urn:microsoft.com/office/officeart/2005/8/layout/hList7"/>
    <dgm:cxn modelId="{EF9113F7-DC91-47AA-B157-6DF6BFC44812}" type="presParOf" srcId="{7F2C630A-D4ED-4C6C-9F5B-E21CD4F5DBD3}" destId="{097CB35E-4D1D-456A-98A9-4A1A1B569A59}" srcOrd="0" destOrd="0" presId="urn:microsoft.com/office/officeart/2005/8/layout/hList7"/>
    <dgm:cxn modelId="{B79F7D77-086C-43E6-8B3C-E68E77A683CE}" type="presParOf" srcId="{7F2C630A-D4ED-4C6C-9F5B-E21CD4F5DBD3}" destId="{9D93CFCF-0C53-42E2-9E2B-3ABC88BEE2EF}" srcOrd="1" destOrd="0" presId="urn:microsoft.com/office/officeart/2005/8/layout/hList7"/>
    <dgm:cxn modelId="{A24FA57C-7B51-4C25-A04B-41A562FAA520}" type="presParOf" srcId="{7F2C630A-D4ED-4C6C-9F5B-E21CD4F5DBD3}" destId="{78D9C6D7-5049-4B9B-B40A-05372B22D666}" srcOrd="2" destOrd="0" presId="urn:microsoft.com/office/officeart/2005/8/layout/hList7"/>
    <dgm:cxn modelId="{D780F726-D277-4C0E-AAFA-839A6F4A6FDB}" type="presParOf" srcId="{7F2C630A-D4ED-4C6C-9F5B-E21CD4F5DBD3}" destId="{B95BA888-A802-416A-9302-4EACACBFEAFE}" srcOrd="3" destOrd="0" presId="urn:microsoft.com/office/officeart/2005/8/layout/hList7"/>
    <dgm:cxn modelId="{DDB5AD55-7C1E-4E05-B304-F633BA8869E5}" type="presParOf" srcId="{734CB4BF-A739-4906-A917-F5B0EE00868E}" destId="{04427EE9-C451-4C53-A4EF-F9BD555347FC}" srcOrd="3" destOrd="0" presId="urn:microsoft.com/office/officeart/2005/8/layout/hList7"/>
    <dgm:cxn modelId="{4AF01249-6590-4644-A836-DE1C12F45624}" type="presParOf" srcId="{734CB4BF-A739-4906-A917-F5B0EE00868E}" destId="{334304D8-EF0C-473E-85B4-42D712F7061A}" srcOrd="4" destOrd="0" presId="urn:microsoft.com/office/officeart/2005/8/layout/hList7"/>
    <dgm:cxn modelId="{C1BF5599-3FDD-48AA-B3A7-35EB3FA43B05}" type="presParOf" srcId="{334304D8-EF0C-473E-85B4-42D712F7061A}" destId="{D14AEF2E-0E21-4C8D-A27B-F95CCC2EF78E}" srcOrd="0" destOrd="0" presId="urn:microsoft.com/office/officeart/2005/8/layout/hList7"/>
    <dgm:cxn modelId="{6DD91E73-D437-4C4D-A157-AC0EA31188FC}" type="presParOf" srcId="{334304D8-EF0C-473E-85B4-42D712F7061A}" destId="{B2416D54-6A51-4761-A3EF-EACB4A756C7E}" srcOrd="1" destOrd="0" presId="urn:microsoft.com/office/officeart/2005/8/layout/hList7"/>
    <dgm:cxn modelId="{F6FB40C2-5D82-41A9-9048-9F62BD53E450}" type="presParOf" srcId="{334304D8-EF0C-473E-85B4-42D712F7061A}" destId="{5080CC2D-4AD0-467C-942D-171AE8291F8C}" srcOrd="2" destOrd="0" presId="urn:microsoft.com/office/officeart/2005/8/layout/hList7"/>
    <dgm:cxn modelId="{0B3D5C7A-09D1-4955-A17D-CCBC6A5BC46E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6E6CE-BCEC-4DB3-8C2D-A3D18D98F949}">
      <dsp:nvSpPr>
        <dsp:cNvPr id="0" name=""/>
        <dsp:cNvSpPr/>
      </dsp:nvSpPr>
      <dsp:spPr>
        <a:xfrm>
          <a:off x="0" y="792468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BF7E485-EAEF-46A7-BDE0-6CC75B26E570}">
      <dsp:nvSpPr>
        <dsp:cNvPr id="0" name=""/>
        <dsp:cNvSpPr/>
      </dsp:nvSpPr>
      <dsp:spPr>
        <a:xfrm>
          <a:off x="374627" y="180923"/>
          <a:ext cx="7499882" cy="77390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1. Показатели, характеризующие </a:t>
          </a:r>
          <a:r>
            <a:rPr lang="ru-RU" sz="2000" u="sng" kern="1200" dirty="0"/>
            <a:t>открытость и доступность информации об образовательной организации</a:t>
          </a:r>
        </a:p>
      </dsp:txBody>
      <dsp:txXfrm>
        <a:off x="412406" y="218702"/>
        <a:ext cx="7424324" cy="698347"/>
      </dsp:txXfrm>
    </dsp:sp>
    <dsp:sp modelId="{DA8DCE80-7FD4-4467-9CDA-EF391666E436}">
      <dsp:nvSpPr>
        <dsp:cNvPr id="0" name=""/>
        <dsp:cNvSpPr/>
      </dsp:nvSpPr>
      <dsp:spPr>
        <a:xfrm>
          <a:off x="0" y="1585403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B976C-4A95-41EC-A36C-40D5ED358730}">
      <dsp:nvSpPr>
        <dsp:cNvPr id="0" name=""/>
        <dsp:cNvSpPr/>
      </dsp:nvSpPr>
      <dsp:spPr>
        <a:xfrm>
          <a:off x="375011" y="1129068"/>
          <a:ext cx="7500232" cy="6186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2. Показатели, характеризующие </a:t>
          </a:r>
          <a:r>
            <a:rPr lang="ru-RU" sz="2000" u="sng" kern="1200" dirty="0"/>
            <a:t>доступность услуг для инвалидов</a:t>
          </a:r>
        </a:p>
      </dsp:txBody>
      <dsp:txXfrm>
        <a:off x="405213" y="1159270"/>
        <a:ext cx="7439828" cy="558291"/>
      </dsp:txXfrm>
    </dsp:sp>
    <dsp:sp modelId="{B62A625A-E886-47E4-B5CC-DFC3D5F3DB26}">
      <dsp:nvSpPr>
        <dsp:cNvPr id="0" name=""/>
        <dsp:cNvSpPr/>
      </dsp:nvSpPr>
      <dsp:spPr>
        <a:xfrm>
          <a:off x="0" y="2590326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A8F8BF-F865-4488-9D49-8E5914682511}">
      <dsp:nvSpPr>
        <dsp:cNvPr id="0" name=""/>
        <dsp:cNvSpPr/>
      </dsp:nvSpPr>
      <dsp:spPr>
        <a:xfrm>
          <a:off x="388858" y="1922003"/>
          <a:ext cx="7484874" cy="83068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3. Показатели, характеризующие </a:t>
          </a:r>
          <a:r>
            <a:rPr lang="ru-RU" sz="2000" u="sng" kern="1200" dirty="0"/>
            <a:t>комфортность условий предоставления услуг</a:t>
          </a:r>
          <a:endParaRPr lang="ru-RU" sz="2000" kern="1200" dirty="0"/>
        </a:p>
      </dsp:txBody>
      <dsp:txXfrm>
        <a:off x="429409" y="1962554"/>
        <a:ext cx="7403772" cy="749580"/>
      </dsp:txXfrm>
    </dsp:sp>
    <dsp:sp modelId="{3315E85A-2206-49FC-A1EF-D0C3D0BA4FC3}">
      <dsp:nvSpPr>
        <dsp:cNvPr id="0" name=""/>
        <dsp:cNvSpPr/>
      </dsp:nvSpPr>
      <dsp:spPr>
        <a:xfrm>
          <a:off x="0" y="3449228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C6940CE-8C6B-4B28-9376-C733812D2ABF}">
      <dsp:nvSpPr>
        <dsp:cNvPr id="0" name=""/>
        <dsp:cNvSpPr/>
      </dsp:nvSpPr>
      <dsp:spPr>
        <a:xfrm>
          <a:off x="375011" y="2926926"/>
          <a:ext cx="7500232" cy="68466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4. Показатели, характеризующие </a:t>
          </a:r>
          <a:r>
            <a:rPr lang="ru-RU" sz="2000" u="sng" kern="1200" dirty="0"/>
            <a:t>доброжелательность, вежливость </a:t>
          </a:r>
          <a:r>
            <a:rPr lang="ru-RU" sz="2000" kern="1200" dirty="0"/>
            <a:t>работников образовательных организаций</a:t>
          </a:r>
        </a:p>
      </dsp:txBody>
      <dsp:txXfrm>
        <a:off x="408433" y="2960348"/>
        <a:ext cx="7433388" cy="617818"/>
      </dsp:txXfrm>
    </dsp:sp>
    <dsp:sp modelId="{B2E38052-C386-4C18-ACE1-4705DBB92526}">
      <dsp:nvSpPr>
        <dsp:cNvPr id="0" name=""/>
        <dsp:cNvSpPr/>
      </dsp:nvSpPr>
      <dsp:spPr>
        <a:xfrm>
          <a:off x="0" y="4294404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E1B760-6ECF-4802-8E07-C1573C0665D3}">
      <dsp:nvSpPr>
        <dsp:cNvPr id="0" name=""/>
        <dsp:cNvSpPr/>
      </dsp:nvSpPr>
      <dsp:spPr>
        <a:xfrm>
          <a:off x="375011" y="3785828"/>
          <a:ext cx="7500232" cy="6709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5. Показатели, характеризующие </a:t>
          </a:r>
          <a:r>
            <a:rPr lang="ru-RU" sz="2000" u="sng" kern="1200" dirty="0"/>
            <a:t>удовлетворенность условиями оказания услуг</a:t>
          </a:r>
        </a:p>
      </dsp:txBody>
      <dsp:txXfrm>
        <a:off x="407763" y="3818580"/>
        <a:ext cx="7434728" cy="605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149370" y="0"/>
          <a:ext cx="3070770" cy="53732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1.1. Соответствие информации о деятельности образовательной организации, размещенной на общедоступных информационных ресурсах, ее содержанию и порядку (форме), установленным нормативными правовыми актами, в том числе: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–</a:t>
          </a:r>
          <a:r>
            <a:rPr lang="ru-RU" sz="1400" kern="1200" dirty="0">
              <a:solidFill>
                <a:schemeClr val="tx1"/>
              </a:solidFill>
            </a:rPr>
            <a:t> соответствие информации о деятельности образовательной организации, размещенной на информационных стендах в помещении образовательной организации; 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–</a:t>
          </a:r>
          <a:r>
            <a:rPr lang="ru-RU" sz="1400" kern="1200" dirty="0">
              <a:solidFill>
                <a:schemeClr val="tx1"/>
              </a:solidFill>
            </a:rPr>
            <a:t> соответствие информации о деятельности образовательной организации, размещенной на официальном сайте образовательной организации</a:t>
          </a: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149370" y="2149286"/>
        <a:ext cx="3070770" cy="2149286"/>
      </dsp:txXfrm>
    </dsp:sp>
    <dsp:sp modelId="{12C466C6-7BF0-4221-9512-5381D07664B0}">
      <dsp:nvSpPr>
        <dsp:cNvPr id="0" name=""/>
        <dsp:cNvSpPr/>
      </dsp:nvSpPr>
      <dsp:spPr>
        <a:xfrm flipH="1" flipV="1">
          <a:off x="1680103" y="5161118"/>
          <a:ext cx="555804" cy="61103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296823" y="0"/>
          <a:ext cx="2245063" cy="53732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600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1.2. Наличие на официальном сайте образовательной организации информации о дистанционных способах обратной связи и взаимодействия с получателями услуг и их функционирование</a:t>
          </a:r>
        </a:p>
        <a:p>
          <a:pPr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</dsp:txBody>
      <dsp:txXfrm>
        <a:off x="3296823" y="2149286"/>
        <a:ext cx="2245063" cy="2149286"/>
      </dsp:txXfrm>
    </dsp:sp>
    <dsp:sp modelId="{B95BA888-A802-416A-9302-4EACACBFEAFE}">
      <dsp:nvSpPr>
        <dsp:cNvPr id="0" name=""/>
        <dsp:cNvSpPr/>
      </dsp:nvSpPr>
      <dsp:spPr>
        <a:xfrm>
          <a:off x="3838203" y="5161118"/>
          <a:ext cx="513022" cy="44893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5595716" y="0"/>
          <a:ext cx="3296763" cy="53732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1.3. Доля получателей услуг, удовлетворенных открытостью, полнотой и доступностью информации о деятельности образовательной организации, размещенной на информационных стендах в помещении образовательной организации, на официальном сайте образовательной организации в сети «Интернет»</a:t>
          </a:r>
        </a:p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–</a:t>
          </a:r>
          <a:r>
            <a:rPr lang="ru-RU" sz="1500" kern="1200" dirty="0">
              <a:solidFill>
                <a:schemeClr val="tx1"/>
              </a:solidFill>
            </a:rPr>
            <a:t> удовлетворенность информацией, размещенной на информационных стендах;</a:t>
          </a:r>
        </a:p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–</a:t>
          </a:r>
          <a:r>
            <a:rPr lang="ru-RU" sz="1500" kern="1200" dirty="0">
              <a:solidFill>
                <a:schemeClr val="tx1"/>
              </a:solidFill>
            </a:rPr>
            <a:t> удовлетворенность информацией, размещенной на официальном сайте образовательной организации в сети «Интернет»</a:t>
          </a: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5595716" y="2149286"/>
        <a:ext cx="3296763" cy="2149286"/>
      </dsp:txXfrm>
    </dsp:sp>
    <dsp:sp modelId="{6221CBE3-2FB6-4EA5-8F30-D3DCC07EC55E}">
      <dsp:nvSpPr>
        <dsp:cNvPr id="0" name=""/>
        <dsp:cNvSpPr/>
      </dsp:nvSpPr>
      <dsp:spPr>
        <a:xfrm flipV="1">
          <a:off x="6838448" y="5134914"/>
          <a:ext cx="513004" cy="4179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755590" y="4880172"/>
          <a:ext cx="8109357" cy="493043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270043"/>
          <a:ext cx="5157053" cy="504054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ru-RU" sz="2000" b="1" kern="1200" dirty="0">
              <a:solidFill>
                <a:schemeClr val="tx1"/>
              </a:solidFill>
            </a:rPr>
            <a:t>2.1. Обеспечение в образовательной организации комфортных условий для предоставления услуг, в том числе:</a:t>
          </a:r>
        </a:p>
        <a:p>
          <a:pPr marL="0" lvl="0" indent="0" defTabSz="889000" rtl="0">
            <a:lnSpc>
              <a:spcPct val="90000"/>
            </a:lnSpc>
            <a:spcBef>
              <a:spcPct val="0"/>
            </a:spcBef>
            <a:buNone/>
          </a:pPr>
          <a:r>
            <a:rPr lang="ru-RU" sz="2000" b="0" kern="1200" dirty="0">
              <a:solidFill>
                <a:schemeClr val="tx1"/>
              </a:solidFill>
            </a:rPr>
            <a:t>1) наличие комфортной зоны отдыха (ожидания), оборудованной соответствующей мебелью;	</a:t>
          </a:r>
        </a:p>
        <a:p>
          <a:pPr marL="0" lvl="0" indent="0" defTabSz="889000">
            <a:lnSpc>
              <a:spcPct val="90000"/>
            </a:lnSpc>
            <a:spcBef>
              <a:spcPct val="0"/>
            </a:spcBef>
            <a:buNone/>
          </a:pPr>
          <a:r>
            <a:rPr lang="ru-RU" sz="2000" b="0" kern="1200" dirty="0">
              <a:solidFill>
                <a:schemeClr val="tx1"/>
              </a:solidFill>
            </a:rPr>
            <a:t>2) наличие и понятность навигации внутри организации;	</a:t>
          </a:r>
        </a:p>
        <a:p>
          <a:pPr marL="0" lvl="0" indent="0" defTabSz="889000">
            <a:lnSpc>
              <a:spcPct val="90000"/>
            </a:lnSpc>
            <a:spcBef>
              <a:spcPct val="0"/>
            </a:spcBef>
            <a:buNone/>
          </a:pPr>
          <a:r>
            <a:rPr lang="ru-RU" sz="2000" b="0" kern="1200" dirty="0">
              <a:solidFill>
                <a:schemeClr val="tx1"/>
              </a:solidFill>
            </a:rPr>
            <a:t>3) наличие и доступность питьевой воды;</a:t>
          </a:r>
        </a:p>
        <a:p>
          <a:pPr marL="0" lvl="0" indent="0" defTabSz="889000">
            <a:lnSpc>
              <a:spcPct val="90000"/>
            </a:lnSpc>
            <a:spcBef>
              <a:spcPct val="0"/>
            </a:spcBef>
            <a:buNone/>
          </a:pPr>
          <a:r>
            <a:rPr lang="ru-RU" sz="2000" b="0" kern="1200" dirty="0">
              <a:solidFill>
                <a:schemeClr val="tx1"/>
              </a:solidFill>
            </a:rPr>
            <a:t>4) наличие и доступность санитарно-гигиенических помещений;	</a:t>
          </a:r>
        </a:p>
        <a:p>
          <a:pPr marL="0" lvl="0" indent="0" defTabSz="889000">
            <a:lnSpc>
              <a:spcPct val="90000"/>
            </a:lnSpc>
            <a:spcBef>
              <a:spcPct val="0"/>
            </a:spcBef>
            <a:buNone/>
          </a:pPr>
          <a:r>
            <a:rPr lang="ru-RU" sz="2000" b="0" kern="1200" dirty="0">
              <a:solidFill>
                <a:schemeClr val="tx1"/>
              </a:solidFill>
            </a:rPr>
            <a:t>5) санитарное состояние помещений	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>
            <a:solidFill>
              <a:schemeClr val="tx1"/>
            </a:solidFill>
          </a:endParaRPr>
        </a:p>
      </dsp:txBody>
      <dsp:txXfrm>
        <a:off x="0" y="2286260"/>
        <a:ext cx="5157053" cy="2016216"/>
      </dsp:txXfrm>
    </dsp:sp>
    <dsp:sp modelId="{12C466C6-7BF0-4221-9512-5381D07664B0}">
      <dsp:nvSpPr>
        <dsp:cNvPr id="0" name=""/>
        <dsp:cNvSpPr/>
      </dsp:nvSpPr>
      <dsp:spPr>
        <a:xfrm flipH="1" flipV="1">
          <a:off x="3312376" y="4896544"/>
          <a:ext cx="558636" cy="125672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5237271" y="864109"/>
          <a:ext cx="3547704" cy="43924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tx1"/>
              </a:solidFill>
            </a:rPr>
            <a:t>2.2. Доля получателей услуг, удовлетворенных комфортностью условий предоставления услуг  образовательной организацией</a:t>
          </a:r>
        </a:p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</dsp:txBody>
      <dsp:txXfrm>
        <a:off x="5237271" y="2621097"/>
        <a:ext cx="3547704" cy="1756987"/>
      </dsp:txXfrm>
    </dsp:sp>
    <dsp:sp modelId="{B95BA888-A802-416A-9302-4EACACBFEAFE}">
      <dsp:nvSpPr>
        <dsp:cNvPr id="0" name=""/>
        <dsp:cNvSpPr/>
      </dsp:nvSpPr>
      <dsp:spPr>
        <a:xfrm flipV="1">
          <a:off x="6048679" y="4968561"/>
          <a:ext cx="525654" cy="4634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944234" y="4680520"/>
          <a:ext cx="6028658" cy="525853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2836163" cy="55892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3.1. Оборудование помещений образовательной организации и прилегающей к ней территории с учетом </a:t>
          </a:r>
          <a:r>
            <a:rPr lang="ru-RU" sz="1400" b="1" kern="1200" dirty="0">
              <a:solidFill>
                <a:schemeClr val="tx1"/>
              </a:solidFill>
            </a:rPr>
            <a:t>доступности для инвалидов</a:t>
          </a:r>
        </a:p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kern="1200" dirty="0">
              <a:solidFill>
                <a:schemeClr val="tx1"/>
              </a:solidFill>
            </a:rPr>
            <a:t>Наличие:</a:t>
          </a:r>
          <a:endParaRPr lang="ru-RU" sz="1200" b="0" kern="1200" dirty="0">
            <a:solidFill>
              <a:schemeClr val="tx1"/>
            </a:solidFill>
          </a:endParaRPr>
        </a:p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1) оборудованных входных групп пандусами (подъемными платформами);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2) выделенных стоянок для автотранспортных средств инвалидов;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3) адаптированных лифтов, поручней, расширенных дверных проемов;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4) сменных кресел-колясок;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5) специально оборудованных санитарно-гигиенических помещений в ОО.  </a:t>
          </a: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 	 	</a:t>
          </a:r>
        </a:p>
      </dsp:txBody>
      <dsp:txXfrm>
        <a:off x="0" y="2235696"/>
        <a:ext cx="2836163" cy="2235696"/>
      </dsp:txXfrm>
    </dsp:sp>
    <dsp:sp modelId="{12C466C6-7BF0-4221-9512-5381D07664B0}">
      <dsp:nvSpPr>
        <dsp:cNvPr id="0" name=""/>
        <dsp:cNvSpPr/>
      </dsp:nvSpPr>
      <dsp:spPr>
        <a:xfrm flipH="1" flipV="1">
          <a:off x="2123726" y="5328589"/>
          <a:ext cx="379921" cy="13006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2821181" y="0"/>
          <a:ext cx="4748754" cy="55892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3.2. Обеспечение в образовательной организации условий доступности, позволяющих инвалидам получать услуги наравне с другими</a:t>
          </a:r>
        </a:p>
        <a:p>
          <a:pPr marL="36000" lvl="0" indent="0" algn="l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1) дублирование для инвалидов по слуху и зрению звуковой и зрительной информации; 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2) дублирование надписей, знаков и иной текстовой и графической информации знаками, выполненными рельефно-точечным шрифтом Брайля; 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3) возможность предоставления инвалидам по слуху (слуху и зрению) услуг сурдопереводчика  (тифлосурдопереводчика); 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4) наличие альтернативной версии официального сайта ОО в сети «Интернет» для инвалидов по зрению; 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5) помощь, оказываемая работниками ОО, прошедшими необходимое обучение по сопровождению инвалидов в помещениях образовательной организации и на прилегающей территории;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6) наличие возможности предоставления услуги в дистанционном режиме или на дому.</a:t>
          </a: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2821181" y="2235696"/>
        <a:ext cx="4748754" cy="2235696"/>
      </dsp:txXfrm>
    </dsp:sp>
    <dsp:sp modelId="{B95BA888-A802-416A-9302-4EACACBFEAFE}">
      <dsp:nvSpPr>
        <dsp:cNvPr id="0" name=""/>
        <dsp:cNvSpPr/>
      </dsp:nvSpPr>
      <dsp:spPr>
        <a:xfrm flipV="1">
          <a:off x="4958230" y="5359541"/>
          <a:ext cx="350677" cy="4861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7560854" y="0"/>
          <a:ext cx="1583976" cy="55892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3.3. Доля </a:t>
          </a:r>
          <a:r>
            <a:rPr lang="ru-RU" sz="1800" b="1" kern="1200" dirty="0" err="1">
              <a:solidFill>
                <a:schemeClr val="tx1"/>
              </a:solidFill>
            </a:rPr>
            <a:t>получате</a:t>
          </a:r>
          <a:r>
            <a:rPr lang="ru-RU" sz="1800" b="1" kern="1200" dirty="0">
              <a:solidFill>
                <a:schemeClr val="tx1"/>
              </a:solidFill>
            </a:rPr>
            <a:t>-лей услуг, </a:t>
          </a:r>
          <a:r>
            <a:rPr lang="ru-RU" sz="1800" b="1" kern="1200" dirty="0" err="1">
              <a:solidFill>
                <a:schemeClr val="tx1"/>
              </a:solidFill>
            </a:rPr>
            <a:t>удовлетво-ренных</a:t>
          </a:r>
          <a:r>
            <a:rPr lang="ru-RU" sz="1800" b="1" kern="1200" dirty="0">
              <a:solidFill>
                <a:schemeClr val="tx1"/>
              </a:solidFill>
            </a:rPr>
            <a:t> доступ-</a:t>
          </a:r>
          <a:r>
            <a:rPr lang="ru-RU" sz="1800" b="1" kern="1200" dirty="0" err="1">
              <a:solidFill>
                <a:schemeClr val="tx1"/>
              </a:solidFill>
            </a:rPr>
            <a:t>ностью</a:t>
          </a:r>
          <a:r>
            <a:rPr lang="ru-RU" sz="1800" b="1" kern="1200" dirty="0">
              <a:solidFill>
                <a:schemeClr val="tx1"/>
              </a:solidFill>
            </a:rPr>
            <a:t> услуг для инвалидов (в % от общего числа опрошен-</a:t>
          </a:r>
          <a:r>
            <a:rPr lang="ru-RU" sz="1800" b="1" kern="1200" dirty="0" err="1">
              <a:solidFill>
                <a:schemeClr val="tx1"/>
              </a:solidFill>
            </a:rPr>
            <a:t>ных</a:t>
          </a:r>
          <a:r>
            <a:rPr lang="ru-RU" sz="1800" b="1" kern="1200" dirty="0">
              <a:solidFill>
                <a:schemeClr val="tx1"/>
              </a:solidFill>
            </a:rPr>
            <a:t> </a:t>
          </a:r>
          <a:r>
            <a:rPr lang="ru-RU" sz="1800" b="1" kern="1200" dirty="0" err="1">
              <a:solidFill>
                <a:schemeClr val="tx1"/>
              </a:solidFill>
            </a:rPr>
            <a:t>получате</a:t>
          </a:r>
          <a:r>
            <a:rPr lang="ru-RU" sz="1800" b="1" kern="1200" dirty="0">
              <a:solidFill>
                <a:schemeClr val="tx1"/>
              </a:solidFill>
            </a:rPr>
            <a:t>-лей услуг – инвалидов)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7560854" y="2235696"/>
        <a:ext cx="1583976" cy="2235696"/>
      </dsp:txXfrm>
    </dsp:sp>
    <dsp:sp modelId="{6221CBE3-2FB6-4EA5-8F30-D3DCC07EC55E}">
      <dsp:nvSpPr>
        <dsp:cNvPr id="0" name=""/>
        <dsp:cNvSpPr/>
      </dsp:nvSpPr>
      <dsp:spPr>
        <a:xfrm>
          <a:off x="7821666" y="5359541"/>
          <a:ext cx="350665" cy="4861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2085077" y="5166567"/>
          <a:ext cx="6087329" cy="422672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3417244" cy="50405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4.1. Доля получателей услуг, удовлетворенных доброжелательностью, вежливостью работников образовательной организации, обеспечивающих первичный контакт и информирование получателя услуги при непосредственном обращении в организацию (в % от общего числа опрошенных получателей услуг).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0" y="2016224"/>
        <a:ext cx="3417244" cy="2016224"/>
      </dsp:txXfrm>
    </dsp:sp>
    <dsp:sp modelId="{12C466C6-7BF0-4221-9512-5381D07664B0}">
      <dsp:nvSpPr>
        <dsp:cNvPr id="0" name=""/>
        <dsp:cNvSpPr/>
      </dsp:nvSpPr>
      <dsp:spPr>
        <a:xfrm flipH="1" flipV="1">
          <a:off x="2088231" y="4488175"/>
          <a:ext cx="235810" cy="11729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408033" y="0"/>
          <a:ext cx="2979286" cy="50405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4.2.  Доля получателей услуг, удовлетворенных </a:t>
          </a:r>
          <a:r>
            <a:rPr lang="ru-RU" sz="1700" b="1" kern="1200" dirty="0">
              <a:solidFill>
                <a:schemeClr val="tx1"/>
              </a:solidFill>
            </a:rPr>
            <a:t>доброжелательностью, </a:t>
          </a:r>
          <a:r>
            <a:rPr lang="ru-RU" sz="1800" b="1" kern="1200" dirty="0">
              <a:solidFill>
                <a:schemeClr val="tx1"/>
              </a:solidFill>
            </a:rPr>
            <a:t>вежливостью работников образовательной организации, обеспечивающих непосредственное оказание услуги при обращении в организацию (в % от общего числа опрошенных получателей услуг).</a:t>
          </a: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3408033" y="2016224"/>
        <a:ext cx="2979286" cy="2016224"/>
      </dsp:txXfrm>
    </dsp:sp>
    <dsp:sp modelId="{B95BA888-A802-416A-9302-4EACACBFEAFE}">
      <dsp:nvSpPr>
        <dsp:cNvPr id="0" name=""/>
        <dsp:cNvSpPr/>
      </dsp:nvSpPr>
      <dsp:spPr>
        <a:xfrm flipV="1">
          <a:off x="4752527" y="4488175"/>
          <a:ext cx="217659" cy="43842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6381683" y="0"/>
          <a:ext cx="2515874" cy="50405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4.3. Доля получателей услуг, удовлетворенных доброжелательно-</a:t>
          </a:r>
          <a:r>
            <a:rPr lang="ru-RU" sz="1800" b="1" kern="1200" dirty="0" err="1">
              <a:solidFill>
                <a:schemeClr val="tx1"/>
              </a:solidFill>
            </a:rPr>
            <a:t>стью</a:t>
          </a:r>
          <a:r>
            <a:rPr lang="ru-RU" sz="1800" b="1" kern="1200" dirty="0">
              <a:solidFill>
                <a:schemeClr val="tx1"/>
              </a:solidFill>
            </a:rPr>
            <a:t>, вежливостью работников образовательной организации при использовании дистанционных форм взаимодействия (в % от общего числа опрошенных получателей услуг).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6381683" y="2016224"/>
        <a:ext cx="2515874" cy="2016224"/>
      </dsp:txXfrm>
    </dsp:sp>
    <dsp:sp modelId="{6221CBE3-2FB6-4EA5-8F30-D3DCC07EC55E}">
      <dsp:nvSpPr>
        <dsp:cNvPr id="0" name=""/>
        <dsp:cNvSpPr/>
      </dsp:nvSpPr>
      <dsp:spPr>
        <a:xfrm>
          <a:off x="7272807" y="4557212"/>
          <a:ext cx="217651" cy="43842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656214" y="4320481"/>
          <a:ext cx="6660212" cy="624880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3417244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5.1. Доля получателей услуг, которые готовы рекомендовать образовательную организацию родственникам и знакомым (могли бы ее рекомендовать, если бы была возможность выбора образовательной организации) (в % от общего числа опрошенных получателей услуг)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0" y="2102633"/>
        <a:ext cx="3417244" cy="2102633"/>
      </dsp:txXfrm>
    </dsp:sp>
    <dsp:sp modelId="{12C466C6-7BF0-4221-9512-5381D07664B0}">
      <dsp:nvSpPr>
        <dsp:cNvPr id="0" name=""/>
        <dsp:cNvSpPr/>
      </dsp:nvSpPr>
      <dsp:spPr>
        <a:xfrm flipH="1" flipV="1">
          <a:off x="2088231" y="4680525"/>
          <a:ext cx="235810" cy="122320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408033" y="0"/>
          <a:ext cx="2979286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5.2.  Доля получателей услуг, удовлетворенных организационными условиями предоставления услуг (в % от общего числа опрошенных получателей услуг)</a:t>
          </a: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3408033" y="2102633"/>
        <a:ext cx="2979286" cy="2102633"/>
      </dsp:txXfrm>
    </dsp:sp>
    <dsp:sp modelId="{B95BA888-A802-416A-9302-4EACACBFEAFE}">
      <dsp:nvSpPr>
        <dsp:cNvPr id="0" name=""/>
        <dsp:cNvSpPr/>
      </dsp:nvSpPr>
      <dsp:spPr>
        <a:xfrm flipV="1">
          <a:off x="4752527" y="4680525"/>
          <a:ext cx="217659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6381683" y="0"/>
          <a:ext cx="2515874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5.3. Доля получателей услуг, удовлетворенных в целом условиями оказания услуг в образовательной организации (в % от общего числа опрошенных получателей услуг)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6381683" y="2102633"/>
        <a:ext cx="2515874" cy="2102633"/>
      </dsp:txXfrm>
    </dsp:sp>
    <dsp:sp modelId="{6221CBE3-2FB6-4EA5-8F30-D3DCC07EC55E}">
      <dsp:nvSpPr>
        <dsp:cNvPr id="0" name=""/>
        <dsp:cNvSpPr/>
      </dsp:nvSpPr>
      <dsp:spPr>
        <a:xfrm>
          <a:off x="7272807" y="4752521"/>
          <a:ext cx="217651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584215" y="4392489"/>
          <a:ext cx="6660212" cy="651661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889578" cy="496961"/>
          </a:xfrm>
          <a:prstGeom prst="rect">
            <a:avLst/>
          </a:prstGeom>
        </p:spPr>
        <p:txBody>
          <a:bodyPr vert="horz" lIns="90419" tIns="45210" rIns="90419" bIns="4521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973" y="4"/>
            <a:ext cx="2889578" cy="496961"/>
          </a:xfrm>
          <a:prstGeom prst="rect">
            <a:avLst/>
          </a:prstGeom>
        </p:spPr>
        <p:txBody>
          <a:bodyPr vert="horz" lIns="90419" tIns="45210" rIns="90419" bIns="45210" rtlCol="0"/>
          <a:lstStyle>
            <a:lvl1pPr algn="r">
              <a:defRPr sz="1300"/>
            </a:lvl1pPr>
          </a:lstStyle>
          <a:p>
            <a:fld id="{28240839-B972-4D5D-B2EA-A21DDE1C8AF9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8107"/>
            <a:ext cx="2889578" cy="496961"/>
          </a:xfrm>
          <a:prstGeom prst="rect">
            <a:avLst/>
          </a:prstGeom>
        </p:spPr>
        <p:txBody>
          <a:bodyPr vert="horz" lIns="90419" tIns="45210" rIns="90419" bIns="4521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973" y="9428107"/>
            <a:ext cx="2889578" cy="496961"/>
          </a:xfrm>
          <a:prstGeom prst="rect">
            <a:avLst/>
          </a:prstGeom>
        </p:spPr>
        <p:txBody>
          <a:bodyPr vert="horz" lIns="90419" tIns="45210" rIns="90419" bIns="45210" rtlCol="0" anchor="b"/>
          <a:lstStyle>
            <a:lvl1pPr algn="r">
              <a:defRPr sz="1300"/>
            </a:lvl1pPr>
          </a:lstStyle>
          <a:p>
            <a:fld id="{35E1E2F1-DA42-4CD0-94E0-D8CE90672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206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889938" cy="496333"/>
          </a:xfrm>
          <a:prstGeom prst="rect">
            <a:avLst/>
          </a:prstGeom>
        </p:spPr>
        <p:txBody>
          <a:bodyPr vert="horz" lIns="95516" tIns="47759" rIns="95516" bIns="47759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11" y="3"/>
            <a:ext cx="2889938" cy="496333"/>
          </a:xfrm>
          <a:prstGeom prst="rect">
            <a:avLst/>
          </a:prstGeom>
        </p:spPr>
        <p:txBody>
          <a:bodyPr vert="horz" lIns="95516" tIns="47759" rIns="95516" bIns="47759" rtlCol="0"/>
          <a:lstStyle>
            <a:lvl1pPr algn="r">
              <a:defRPr sz="1300"/>
            </a:lvl1pPr>
          </a:lstStyle>
          <a:p>
            <a:fld id="{EA601CB3-17B6-4952-A902-A94C25746A73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6125"/>
            <a:ext cx="4957762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16" tIns="47759" rIns="95516" bIns="4775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10" y="4715154"/>
            <a:ext cx="5335270" cy="4466988"/>
          </a:xfrm>
          <a:prstGeom prst="rect">
            <a:avLst/>
          </a:prstGeom>
        </p:spPr>
        <p:txBody>
          <a:bodyPr vert="horz" lIns="95516" tIns="47759" rIns="95516" bIns="4775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9938" cy="496333"/>
          </a:xfrm>
          <a:prstGeom prst="rect">
            <a:avLst/>
          </a:prstGeom>
        </p:spPr>
        <p:txBody>
          <a:bodyPr vert="horz" lIns="95516" tIns="47759" rIns="95516" bIns="47759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11" y="9428584"/>
            <a:ext cx="2889938" cy="496333"/>
          </a:xfrm>
          <a:prstGeom prst="rect">
            <a:avLst/>
          </a:prstGeom>
        </p:spPr>
        <p:txBody>
          <a:bodyPr vert="horz" lIns="95516" tIns="47759" rIns="95516" bIns="47759" rtlCol="0" anchor="b"/>
          <a:lstStyle>
            <a:lvl1pPr algn="r">
              <a:defRPr sz="1300"/>
            </a:lvl1pPr>
          </a:lstStyle>
          <a:p>
            <a:fld id="{F88DE4E5-C209-4148-8429-A87632AC9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854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26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26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26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61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DE4E5-C209-4148-8429-A87632AC9465}" type="slidenum">
              <a:rPr lang="ru-RU" smtClean="0"/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2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88E-0E4E-4450-BDBC-470F9342B0CF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0218-2838-4225-9FA5-9D16AD4C3DEA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AFA9-28FE-4F8C-B51C-85981CDD3206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685CB47-B2D0-4CDF-9D2A-E10F415C025E}" type="datetime1">
              <a:rPr lang="ru-RU" smtClean="0"/>
              <a:t>23.11.2021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6027-9851-4395-91F6-79A2FAB535CF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2C4A-C040-43BB-9F8E-D97EB64E8A7F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0766-8187-48E6-90CF-DE55A4DA6883}" type="datetime1">
              <a:rPr lang="ru-RU" smtClean="0"/>
              <a:t>23.11.2021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787-7C87-4937-8842-0F16CB119C42}" type="datetime1">
              <a:rPr lang="ru-RU" smtClean="0"/>
              <a:t>23.11.2021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2BCCD-D289-4030-BDDF-74830747AD6F}" type="datetime1">
              <a:rPr lang="ru-RU" smtClean="0"/>
              <a:t>23.11.2021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72F2-A63C-4175-A73A-5FA90B0A3E7E}" type="datetime1">
              <a:rPr lang="ru-RU" smtClean="0"/>
              <a:t>23.11.2021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3AE5-36C7-4FBA-A306-AE139EAAFD06}" type="datetime1">
              <a:rPr lang="ru-RU" smtClean="0"/>
              <a:t>23.11.2021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30-F8AB-4EE2-89FB-73BEB1337381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40E1-F1D8-4776-9366-F3EC8F991E9C}" type="datetime1">
              <a:rPr lang="ru-RU" smtClean="0"/>
              <a:t>23.11.2021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D206-79D3-4DBE-8587-707EA1C57AD2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A1AC-0143-4BBE-8135-1E59C75B73FD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D99C-6CEE-418E-98EA-1DC2B193819E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DDAE-0371-4BFB-AE43-2E185310520D}" type="datetime1">
              <a:rPr lang="ru-RU" smtClean="0"/>
              <a:t>23.11.2021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EA3DF-2DAB-4FD2-A985-033ED74DB0B6}" type="datetime1">
              <a:rPr lang="ru-RU" smtClean="0"/>
              <a:t>23.11.2021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25E1-C0BB-430C-8632-09C9FEB3AADF}" type="datetime1">
              <a:rPr lang="ru-RU" smtClean="0"/>
              <a:t>23.11.2021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F758-9CD4-47F8-B0AD-EAD193A5CA06}" type="datetime1">
              <a:rPr lang="ru-RU" smtClean="0"/>
              <a:t>23.11.2021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9161-961A-4BE4-B371-130D0D2A1742}" type="datetime1">
              <a:rPr lang="ru-RU" smtClean="0"/>
              <a:t>23.11.2021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1C864-D940-4794-B53A-360B40F1B83F}" type="datetime1">
              <a:rPr lang="ru-RU" smtClean="0"/>
              <a:t>23.11.2021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6FDBBC3-D1FC-4907-9CA5-1D46946D7234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6FDBBC3-D1FC-4907-9CA5-1D46946D7234}" type="datetime1">
              <a:rPr lang="ru-RU" smtClean="0"/>
              <a:t>23.11.2021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CD5371C-1535-41D0-98C8-C3D51D2A8D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843808" y="6241513"/>
            <a:ext cx="3024336" cy="5040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/>
                </a:solidFill>
              </a:rPr>
              <a:t>Томск, 2021</a:t>
            </a: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640960" cy="50405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</a:rPr>
              <a:t>Результаты проведения  независимой оценки качества  условий осуществления образовательной деятельности  образовательными организациями </a:t>
            </a:r>
          </a:p>
          <a:p>
            <a:pPr algn="ctr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</a:rPr>
              <a:t>в Томской области в 2021 году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Исследование проводилось в рамках исполнения государственного контракта  от 30.04.2021 года  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№ 08652000003210003210001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Заказчик – Департамент общего образования Томской области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Исполнитель – общество с ограниченной ответственностью «Демиург»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982174" y="6517646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z="1200" smtClean="0"/>
              <a:t>1</a:t>
            </a:fld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969650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9512" y="365125"/>
            <a:ext cx="8784976" cy="111965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Топ-5 лучших образовательных организаций </a:t>
            </a:r>
          </a:p>
          <a:p>
            <a:r>
              <a:rPr lang="ru-RU" sz="2400" b="1" dirty="0"/>
              <a:t>Томской области, в баллах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89168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227506"/>
              </p:ext>
            </p:extLst>
          </p:nvPr>
        </p:nvGraphicFramePr>
        <p:xfrm>
          <a:off x="196680" y="1488138"/>
          <a:ext cx="8784976" cy="5109214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59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1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33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в рейтинге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МО</a:t>
                      </a: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ОО</a:t>
                      </a: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Общий показатель оценки качества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40»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97,78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7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96,42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6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4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Парабельский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Подсолнухи»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355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96680" y="332657"/>
            <a:ext cx="8784976" cy="15121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solidFill>
                  <a:schemeClr val="tx1"/>
                </a:solidFill>
              </a:rPr>
              <a:t>5 образовательных организаций, занявших последние места рейтинга в Томской области, в баллах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89168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607769"/>
              </p:ext>
            </p:extLst>
          </p:nvPr>
        </p:nvGraphicFramePr>
        <p:xfrm>
          <a:off x="179512" y="1844824"/>
          <a:ext cx="8784976" cy="4678040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4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6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403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в рейтинге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МО</a:t>
                      </a: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ОО</a:t>
                      </a: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Общий показатель оценки качества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192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193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194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57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73,72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1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«Медвежонок»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63,46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5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196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27" marR="6852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с. Калтай»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62,78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524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90418" y="188640"/>
            <a:ext cx="8784976" cy="7920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Рейтинг средних значений общего показателя оценки качества условий осуществления образовательной деятельности в разрезе муниципальных образований, в баллах</a:t>
            </a:r>
            <a:endParaRPr lang="ru-RU" sz="2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B403EE90-14B1-4683-8CB3-5538A1C1D3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465989"/>
              </p:ext>
            </p:extLst>
          </p:nvPr>
        </p:nvGraphicFramePr>
        <p:xfrm>
          <a:off x="113479" y="980728"/>
          <a:ext cx="8784976" cy="5818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247372" y="1307696"/>
            <a:ext cx="1444308" cy="25922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C00000"/>
                </a:solidFill>
              </a:rPr>
              <a:t>Среднее значение общего показателя оценки качества в целом по региону – 86,47 баллов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812360" y="1423375"/>
            <a:ext cx="72008" cy="5250180"/>
          </a:xfrm>
          <a:prstGeom prst="line">
            <a:avLst/>
          </a:prstGeom>
          <a:noFill/>
          <a:ln w="28575" cap="flat" cmpd="sng" algn="ctr">
            <a:solidFill>
              <a:srgbClr val="003399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3230787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792088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5 первых и 5 последних мест в рейтинге среди образовательных организаций г. Томска,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050519"/>
              </p:ext>
            </p:extLst>
          </p:nvPr>
        </p:nvGraphicFramePr>
        <p:xfrm>
          <a:off x="32544" y="1124744"/>
          <a:ext cx="9111456" cy="5435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3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0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96,42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2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3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93,70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4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99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92,90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5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91,58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№ 89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77,90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4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57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73,72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4747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+mn-lt"/>
                        </a:rPr>
                        <a:t>Среднее значение общего показателя по</a:t>
                      </a:r>
                      <a:r>
                        <a:rPr lang="ru-RU" sz="2000" b="1" baseline="0" dirty="0">
                          <a:latin typeface="+mn-lt"/>
                        </a:rPr>
                        <a:t> г. Томск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85,4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0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07504" y="332656"/>
            <a:ext cx="9144000" cy="2448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образовательных организаций города </a:t>
            </a:r>
          </a:p>
          <a:p>
            <a:r>
              <a:rPr lang="ru-RU" sz="2000" b="1" dirty="0"/>
              <a:t>Кедровый,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644008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431937"/>
              </p:ext>
            </p:extLst>
          </p:nvPr>
        </p:nvGraphicFramePr>
        <p:xfrm>
          <a:off x="155700" y="2780928"/>
          <a:ext cx="9111456" cy="3816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9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оценки</a:t>
                      </a:r>
                      <a:r>
                        <a:rPr lang="ru-RU" sz="1600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+mn-lt"/>
                        </a:rPr>
                        <a:t>качества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10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г. Кедровый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4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Детский сад «Родничок»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84,84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022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792088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 5 первых и 5 последних мест в рейтинге среди  образовательных организаций ЗАТО Северск,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566820"/>
              </p:ext>
            </p:extLst>
          </p:nvPr>
        </p:nvGraphicFramePr>
        <p:xfrm>
          <a:off x="32544" y="1124744"/>
          <a:ext cx="9219977" cy="5400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6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6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6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0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40»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97,78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2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11»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94,90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3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25»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94,24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4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№ 48»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5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50»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3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«ЦРР - детский сад № 57»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88,56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«ЦРР - детский сад № 60»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87,36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20»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87,26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52»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37»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530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90,73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71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Рейтинг образовательных организаций </a:t>
            </a:r>
          </a:p>
          <a:p>
            <a:r>
              <a:rPr lang="ru-RU" sz="2000" b="1" dirty="0"/>
              <a:t>г. Стрежевой, в баллах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484096"/>
              </p:ext>
            </p:extLst>
          </p:nvPr>
        </p:nvGraphicFramePr>
        <p:xfrm>
          <a:off x="179512" y="1124744"/>
          <a:ext cx="8712968" cy="5616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2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74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«ДС №12 «Семицветик»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95,20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8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«ДС № 1 «Солнышко»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94,46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«ДС № 6 «Колобок»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«ДС № 8 «Золотая рыбка»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91,66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«ЦРР ДС № 3 «Петушок»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6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«ЦРР № 5 «Золотой ключик»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6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«ЦРР № 10 «Росинка»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«ДС № 9 «Журавушка»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89,16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3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«ДС № 11 «Ромашка»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85,02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3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«ДС № 7 «Рябинушка»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5008472"/>
                  </a:ext>
                </a:extLst>
              </a:tr>
              <a:tr h="408717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90,08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363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7920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образовательных организаций </a:t>
            </a:r>
          </a:p>
          <a:p>
            <a:r>
              <a:rPr lang="ru-RU" sz="2000" b="1" dirty="0"/>
              <a:t>Александровского района,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160693"/>
              </p:ext>
            </p:extLst>
          </p:nvPr>
        </p:nvGraphicFramePr>
        <p:xfrm>
          <a:off x="251520" y="1124744"/>
          <a:ext cx="8640960" cy="5472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7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73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0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92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</a:t>
                      </a: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показатель оценки качества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66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«Малышок»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66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2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«Аленушка»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6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3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«ЦРР-детский сад «Теремок»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85,22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66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4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«Теремок»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667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85,87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67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Рейтинг образовательных организаций </a:t>
            </a:r>
          </a:p>
          <a:p>
            <a:r>
              <a:rPr lang="ru-RU" sz="2000" b="1" dirty="0"/>
              <a:t>  Асиновского района, в баллах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529292"/>
              </p:ext>
            </p:extLst>
          </p:nvPr>
        </p:nvGraphicFramePr>
        <p:xfrm>
          <a:off x="251520" y="1124744"/>
          <a:ext cx="8568952" cy="5544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4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3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7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№ 2 «Пчёлка»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92,30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«Рыбка»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6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комбинированного вида № 3 «Радуга»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5 «Белочка»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89,90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№ 16 «Солнышко»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88,28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18 «Сказка»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87,26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№ 4 «Журавушка»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87,06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03827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89,57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554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shade val="94000"/>
                <a:satMod val="114000"/>
                <a:lumMod val="96000"/>
              </a:schemeClr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864096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образовательных организаций </a:t>
            </a:r>
          </a:p>
          <a:p>
            <a:r>
              <a:rPr lang="ru-RU" sz="2000" b="1" dirty="0"/>
              <a:t>Бакчарского и Верхнекетского районов,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477048"/>
              </p:ext>
            </p:extLst>
          </p:nvPr>
        </p:nvGraphicFramePr>
        <p:xfrm>
          <a:off x="287524" y="1210193"/>
          <a:ext cx="8568952" cy="30829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4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3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88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 Бакчарского района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2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«Бакчарский детский сад № 2 общеразвивающего вида»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2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«ЦРР — детский сад с. Бакчара»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87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82,68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51C87D9-B52A-4BEE-897E-DE7FA5EA5115}"/>
              </a:ext>
            </a:extLst>
          </p:cNvPr>
          <p:cNvSpPr txBox="1">
            <a:spLocks/>
          </p:cNvSpPr>
          <p:nvPr/>
        </p:nvSpPr>
        <p:spPr>
          <a:xfrm>
            <a:off x="287523" y="4221088"/>
            <a:ext cx="8568952" cy="46074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b="1" dirty="0"/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EF5757EB-7D6F-423D-B149-67239BE81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842483"/>
              </p:ext>
            </p:extLst>
          </p:nvPr>
        </p:nvGraphicFramePr>
        <p:xfrm>
          <a:off x="287522" y="4681836"/>
          <a:ext cx="8568952" cy="19875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017">
                  <a:extLst>
                    <a:ext uri="{9D8B030D-6E8A-4147-A177-3AD203B41FA5}">
                      <a16:colId xmlns:a16="http://schemas.microsoft.com/office/drawing/2014/main" val="1792018870"/>
                    </a:ext>
                  </a:extLst>
                </a:gridCol>
                <a:gridCol w="5824441">
                  <a:extLst>
                    <a:ext uri="{9D8B030D-6E8A-4147-A177-3AD203B41FA5}">
                      <a16:colId xmlns:a16="http://schemas.microsoft.com/office/drawing/2014/main" val="2252380808"/>
                    </a:ext>
                  </a:extLst>
                </a:gridCol>
                <a:gridCol w="2013494">
                  <a:extLst>
                    <a:ext uri="{9D8B030D-6E8A-4147-A177-3AD203B41FA5}">
                      <a16:colId xmlns:a16="http://schemas.microsoft.com/office/drawing/2014/main" val="1923169357"/>
                    </a:ext>
                  </a:extLst>
                </a:gridCol>
              </a:tblGrid>
              <a:tr h="863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 Верхнекетского района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154614"/>
                  </a:ext>
                </a:extLst>
              </a:tr>
              <a:tr h="11236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«Верхнекетский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6569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23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2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755576" y="1484784"/>
            <a:ext cx="7772400" cy="4176713"/>
          </a:xfrm>
        </p:spPr>
        <p:txBody>
          <a:bodyPr>
            <a:noAutofit/>
          </a:bodyPr>
          <a:lstStyle/>
          <a:p>
            <a:pPr algn="l"/>
            <a:r>
              <a:rPr lang="ru-RU" sz="4000" b="1" i="1" u="sng" dirty="0">
                <a:solidFill>
                  <a:schemeClr val="accent1">
                    <a:lumMod val="75000"/>
                  </a:schemeClr>
                </a:solidFill>
              </a:rPr>
              <a:t>Раздел 1. </a:t>
            </a:r>
            <a:br>
              <a:rPr lang="ru-RU" sz="40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i="1" dirty="0">
                <a:solidFill>
                  <a:schemeClr val="tx2"/>
                </a:solidFill>
              </a:rPr>
              <a:t>Методика расчета показателей независимой оценки качества условий осуществления  образовательной деятельности организациями, осуществляющими образовательную деятельность в сфере «Образование»</a:t>
            </a:r>
          </a:p>
        </p:txBody>
      </p:sp>
    </p:spTree>
    <p:extLst>
      <p:ext uri="{BB962C8B-B14F-4D97-AF65-F5344CB8AC3E}">
        <p14:creationId xmlns:p14="http://schemas.microsoft.com/office/powerpoint/2010/main" val="765858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512168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образовательных организаций </a:t>
            </a:r>
          </a:p>
          <a:p>
            <a:r>
              <a:rPr lang="ru-RU" sz="2000" b="1" dirty="0"/>
              <a:t>Зырянского района,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36192"/>
              </p:ext>
            </p:extLst>
          </p:nvPr>
        </p:nvGraphicFramePr>
        <p:xfrm>
          <a:off x="467544" y="1844824"/>
          <a:ext cx="8208912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0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9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10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Причулымский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83,96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2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«Зырянский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3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«Семёновский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13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82,91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6629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Рейтинг образовательных организаций </a:t>
            </a:r>
          </a:p>
          <a:p>
            <a:r>
              <a:rPr lang="ru-RU" sz="2000" b="1" dirty="0"/>
              <a:t>Каргасокского района, в баллах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058878"/>
              </p:ext>
            </p:extLst>
          </p:nvPr>
        </p:nvGraphicFramePr>
        <p:xfrm>
          <a:off x="179510" y="1340767"/>
          <a:ext cx="8784977" cy="5184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3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0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1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6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Нововасюганский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д/с № 23»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93,34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«Д/с № 22 п. Нефтяников»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91,70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Новоюгинский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д/с №20»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Средневасюганский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д/с № 6»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90,70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«Каргасокский д/с № 34»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90,58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«Каргасокский д/с № 1»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«Каргасокский д/с № 3»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89,66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«Павловский д/с № 15»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«Каргасокский д/с № 27»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«Среднетымский д/с № 9»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6495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89,24 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154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87" y="332656"/>
            <a:ext cx="9144000" cy="1080120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Рейтинг образовательных организаций </a:t>
            </a:r>
          </a:p>
          <a:p>
            <a:r>
              <a:rPr lang="ru-RU" sz="2000" b="1" dirty="0"/>
              <a:t>  Кожевниковского района,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572566"/>
              </p:ext>
            </p:extLst>
          </p:nvPr>
        </p:nvGraphicFramePr>
        <p:xfrm>
          <a:off x="467543" y="1412776"/>
          <a:ext cx="8280921" cy="51845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4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4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09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«Теремок»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детский сад «Сказка»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88,88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д/с "Солнышко»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88,66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«Дружок»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87,24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«ЦРР д/с «Колокольчик»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8264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87,65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661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Рейтинг образовательных организаций Колпашевского района, в баллах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293548"/>
              </p:ext>
            </p:extLst>
          </p:nvPr>
        </p:nvGraphicFramePr>
        <p:xfrm>
          <a:off x="467544" y="1268760"/>
          <a:ext cx="8208912" cy="52565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8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5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38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94,22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ЦРР д/с «Золотой ключик»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Чажемтовский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92,30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51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89,20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3336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93,71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34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87" y="332656"/>
            <a:ext cx="9144000" cy="1124744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образовательных организаций </a:t>
            </a:r>
          </a:p>
          <a:p>
            <a:r>
              <a:rPr lang="ru-RU" sz="2000" b="1" dirty="0"/>
              <a:t>Кривошеинского и Молчановского районов,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917591"/>
              </p:ext>
            </p:extLst>
          </p:nvPr>
        </p:nvGraphicFramePr>
        <p:xfrm>
          <a:off x="467544" y="1457401"/>
          <a:ext cx="8280920" cy="2403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4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4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5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 Кривошеинского района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Общий показатель оценки качества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«Берёзка» села Кривошеина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«Улыбка» села 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Пудовки</a:t>
                      </a:r>
                      <a:endParaRPr lang="ru-RU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«Колосок» села Володина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68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81,56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6AB98E61-F89D-4CB2-8886-55E445280AAE}"/>
              </a:ext>
            </a:extLst>
          </p:cNvPr>
          <p:cNvSpPr txBox="1">
            <a:spLocks/>
          </p:cNvSpPr>
          <p:nvPr/>
        </p:nvSpPr>
        <p:spPr>
          <a:xfrm>
            <a:off x="467544" y="3875897"/>
            <a:ext cx="8280920" cy="39136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b="1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6771F09-5FE0-4E58-8B70-4CA1E41B0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98437"/>
              </p:ext>
            </p:extLst>
          </p:nvPr>
        </p:nvGraphicFramePr>
        <p:xfrm>
          <a:off x="467544" y="4282112"/>
          <a:ext cx="8208912" cy="2459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8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5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51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 Молчановского района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д/с «Малыш»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д/с «Ромашка»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д/с «Светлячок»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9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90,6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743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87" y="332656"/>
            <a:ext cx="9144000" cy="1512168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образовательных организаций </a:t>
            </a:r>
          </a:p>
          <a:p>
            <a:r>
              <a:rPr lang="ru-RU" sz="2000" b="1" dirty="0" err="1"/>
              <a:t>Парабельского</a:t>
            </a:r>
            <a:r>
              <a:rPr lang="ru-RU" sz="2000" b="1" dirty="0"/>
              <a:t> района,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675408"/>
              </p:ext>
            </p:extLst>
          </p:nvPr>
        </p:nvGraphicFramePr>
        <p:xfrm>
          <a:off x="467545" y="1844824"/>
          <a:ext cx="8208912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8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5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42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Общий показатель оценки качества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Подсолнухи»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Рябинка»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Солнышко»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Березка»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91,06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116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92,52 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4524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Рейтинг образовательных организаций Первомайского и Тегульдетского районов, в баллах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024632"/>
              </p:ext>
            </p:extLst>
          </p:nvPr>
        </p:nvGraphicFramePr>
        <p:xfrm>
          <a:off x="467544" y="1556791"/>
          <a:ext cx="8208912" cy="33123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0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1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 </a:t>
                      </a:r>
                      <a:r>
                        <a:rPr lang="ru-RU" sz="2000" u="sng" dirty="0">
                          <a:effectLst/>
                          <a:latin typeface="+mn-lt"/>
                        </a:rPr>
                        <a:t>Первомайского района</a:t>
                      </a:r>
                      <a:endParaRPr lang="ru-RU" sz="2000" u="sng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3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«Комсомольский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3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«Берёзка»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85,46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3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«Улу-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Юльский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83,18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3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«Светлячок»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3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«Детский сад «Родничок»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38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«Сказка»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05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82,5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6790C692-88A9-4781-B4D9-3D3AF04F9163}"/>
              </a:ext>
            </a:extLst>
          </p:cNvPr>
          <p:cNvSpPr txBox="1">
            <a:spLocks/>
          </p:cNvSpPr>
          <p:nvPr/>
        </p:nvSpPr>
        <p:spPr>
          <a:xfrm>
            <a:off x="452944" y="4869160"/>
            <a:ext cx="8223512" cy="2482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b="1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37CB0DB3-4E12-4633-90D3-081F46B9F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557046"/>
              </p:ext>
            </p:extLst>
          </p:nvPr>
        </p:nvGraphicFramePr>
        <p:xfrm>
          <a:off x="460244" y="5112351"/>
          <a:ext cx="8216212" cy="14524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9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0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6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 </a:t>
                      </a:r>
                      <a:r>
                        <a:rPr lang="ru-RU" sz="2000" u="sng" dirty="0">
                          <a:effectLst/>
                          <a:latin typeface="+mn-lt"/>
                        </a:rPr>
                        <a:t>Тегульдетского района</a:t>
                      </a:r>
                      <a:endParaRPr lang="ru-RU" sz="2000" u="sng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7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детский сад общеразвивающего вида «Ромашка»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77,98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712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367084"/>
              </p:ext>
            </p:extLst>
          </p:nvPr>
        </p:nvGraphicFramePr>
        <p:xfrm>
          <a:off x="143508" y="1052737"/>
          <a:ext cx="8856983" cy="57684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0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1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2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«ЦРР - детский сад д. Кисловка»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«Северный парк»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с. Батурино»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4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«Радужный» п. Зональная Станция»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КВ д. 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Нелюбино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5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ОВ п. Рассвет»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с. 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Зоркальцево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04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«Сказка» п. Зональная Станция»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77,38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КВ п. Молодежный»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77,20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с. Калтай»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62,78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4416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83,84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04D82CE0-CAA5-49D7-911B-AF3104566025}"/>
              </a:ext>
            </a:extLst>
          </p:cNvPr>
          <p:cNvSpPr txBox="1">
            <a:spLocks/>
          </p:cNvSpPr>
          <p:nvPr/>
        </p:nvSpPr>
        <p:spPr>
          <a:xfrm>
            <a:off x="152284" y="312887"/>
            <a:ext cx="8848207" cy="792088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образовательных организаций </a:t>
            </a:r>
          </a:p>
          <a:p>
            <a:r>
              <a:rPr lang="ru-RU" sz="2000" b="1" dirty="0"/>
              <a:t>Томского района, в баллах</a:t>
            </a:r>
          </a:p>
        </p:txBody>
      </p:sp>
    </p:spTree>
    <p:extLst>
      <p:ext uri="{BB962C8B-B14F-4D97-AF65-F5344CB8AC3E}">
        <p14:creationId xmlns:p14="http://schemas.microsoft.com/office/powerpoint/2010/main" val="2032666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87" y="332656"/>
            <a:ext cx="9144000" cy="936104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образовательных организаций </a:t>
            </a:r>
          </a:p>
          <a:p>
            <a:r>
              <a:rPr lang="ru-RU" sz="2000" b="1" dirty="0"/>
              <a:t>Чаинского и Шегарского районов,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421707"/>
              </p:ext>
            </p:extLst>
          </p:nvPr>
        </p:nvGraphicFramePr>
        <p:xfrm>
          <a:off x="431540" y="1275120"/>
          <a:ext cx="8280920" cy="1799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4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4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8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 Чаинского района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Общий показатель оценки качества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Подгорнский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«Берёзка»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93,16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DE2C0D8F-7802-4C65-946A-6427E4694DFE}"/>
              </a:ext>
            </a:extLst>
          </p:cNvPr>
          <p:cNvSpPr txBox="1">
            <a:spLocks/>
          </p:cNvSpPr>
          <p:nvPr/>
        </p:nvSpPr>
        <p:spPr>
          <a:xfrm>
            <a:off x="431540" y="3074675"/>
            <a:ext cx="8280920" cy="3651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b="1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55D085E6-4157-491A-ABBA-CBF830659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30375"/>
              </p:ext>
            </p:extLst>
          </p:nvPr>
        </p:nvGraphicFramePr>
        <p:xfrm>
          <a:off x="431540" y="3414544"/>
          <a:ext cx="8208912" cy="3110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8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5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0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 Шегарского района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«Шегарский детский сад № 2»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Побединский детский сад «Лесная дача»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81,44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«Шегарский детский сад № 1 комбинированного вида»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80,40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88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81,99 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083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792088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  5 первых и 5 последних мест в рейтинге среди  частных и некоммерческих образовательных организаций,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622829"/>
              </p:ext>
            </p:extLst>
          </p:nvPr>
        </p:nvGraphicFramePr>
        <p:xfrm>
          <a:off x="32544" y="1124744"/>
          <a:ext cx="9219977" cy="57100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6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6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6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0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ДО «ЦРР «Колобок»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2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«Алиса»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3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АНДОЦРиТ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«Алиса. Дети»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4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ЦРР «Созвездие»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</a:rPr>
                        <a:t>5</a:t>
                      </a:r>
                      <a:endParaRPr lang="ru-RU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 Романова Алена Михайловна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87,08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3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«Ладушки»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 </a:t>
                      </a:r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Домницкая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Александра Михайловна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ДОРР «Медвежонок»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78,58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8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 Великова Ольга Анатольевна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«Медвежонок»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63,46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530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83,19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231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9362" y="629816"/>
            <a:ext cx="8045086" cy="782960"/>
          </a:xfrm>
          <a:solidFill>
            <a:schemeClr val="bg1">
              <a:lumMod val="8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Методика проведения исследования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3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77017" y="1484784"/>
            <a:ext cx="8271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i="1" u="sng" dirty="0">
                <a:effectLst/>
              </a:rPr>
              <a:t>Объект исследования: </a:t>
            </a:r>
            <a:r>
              <a:rPr lang="ru-RU" b="1" i="1" dirty="0">
                <a:effectLst/>
              </a:rPr>
              <a:t> </a:t>
            </a:r>
            <a:r>
              <a:rPr lang="ru-RU" dirty="0">
                <a:effectLst/>
              </a:rPr>
              <a:t>197 </a:t>
            </a:r>
            <a:r>
              <a:rPr lang="ru-RU" dirty="0"/>
              <a:t>образовательных организаций, осуществляющих образовательную деятельность в Томской области в 2021 году в соответствии с утвержденным  Заказчиком перечнем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0463" y="2492896"/>
            <a:ext cx="83169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Задачи исследования: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открытости и доступности информации об образовательной организации;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комфортности условий предоставления услуг;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доступности услуг для инвалидов;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доброжелательности, вежливости работников образовательной организации;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оценка удовлетворенности условиями ведения образовательной деятельности организаций.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5078219"/>
            <a:ext cx="8548939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ru-RU" sz="1600" i="1" dirty="0"/>
              <a:t>Методика расчета утверждена Единым порядком расчета показателей, характеризующих общие критерии оценки качества условий оказания услуг организациями в сфере культуры, охраны здоровья, образования, социального обслуживания и федеральными учреждениями медико-социальной экспертизы,   утвержденного   приказом  Минтруда  России  от  31 мая  2018  г. № 344н.</a:t>
            </a:r>
          </a:p>
        </p:txBody>
      </p:sp>
    </p:spTree>
    <p:extLst>
      <p:ext uri="{BB962C8B-B14F-4D97-AF65-F5344CB8AC3E}">
        <p14:creationId xmlns:p14="http://schemas.microsoft.com/office/powerpoint/2010/main" val="3994538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87" y="332655"/>
            <a:ext cx="9144000" cy="1800201"/>
          </a:xfrm>
          <a:prstGeom prst="rect">
            <a:avLst/>
          </a:prstGeom>
        </p:spPr>
        <p:style>
          <a:lnRef idx="3">
            <a:schemeClr val="l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Рейтинг дошкольных образовательных организаций, подведомственных федеральным ОО,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16016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361706"/>
              </p:ext>
            </p:extLst>
          </p:nvPr>
        </p:nvGraphicFramePr>
        <p:xfrm>
          <a:off x="467543" y="2132857"/>
          <a:ext cx="8208913" cy="4392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8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5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31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№ п/п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Наименование образовательной организации</a:t>
                      </a:r>
                      <a:endParaRPr lang="ru-RU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Общий показатель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оценки качества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ДОУ № 49 ТГУ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84,34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ДОУ № 108 ТПУ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427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 общего показателя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80,9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1780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80502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31</a:t>
            </a:fld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69168" y="332657"/>
            <a:ext cx="8784976" cy="93610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Средние, наибольшие и наименьшие значения отдельных групп  общего показателя оценки качества, в баллах</a:t>
            </a:r>
            <a:endParaRPr lang="ru-RU" sz="20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B49A129-39FE-454A-A59B-EC173623E9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856502"/>
              </p:ext>
            </p:extLst>
          </p:nvPr>
        </p:nvGraphicFramePr>
        <p:xfrm>
          <a:off x="169168" y="1268761"/>
          <a:ext cx="8974832" cy="5472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03299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32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755576" y="1844824"/>
            <a:ext cx="7236296" cy="4012977"/>
          </a:xfrm>
        </p:spPr>
        <p:txBody>
          <a:bodyPr>
            <a:noAutofit/>
          </a:bodyPr>
          <a:lstStyle/>
          <a:p>
            <a:pPr algn="l"/>
            <a:r>
              <a:rPr lang="ru-RU" b="1" i="1" u="sng" dirty="0">
                <a:solidFill>
                  <a:schemeClr val="accent1">
                    <a:lumMod val="75000"/>
                  </a:schemeClr>
                </a:solidFill>
              </a:rPr>
              <a:t>Раздел 3. </a:t>
            </a:r>
            <a:br>
              <a:rPr lang="ru-RU" b="1" i="1" u="sng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ru-RU" sz="3200" i="1" dirty="0"/>
            </a:br>
            <a:r>
              <a:rPr lang="ru-RU" sz="3200" b="1" i="1" dirty="0">
                <a:solidFill>
                  <a:schemeClr val="tx1"/>
                </a:solidFill>
              </a:rPr>
              <a:t>Оценка качества </a:t>
            </a:r>
            <a:r>
              <a:rPr lang="ru-RU" sz="3200" b="1" dirty="0">
                <a:solidFill>
                  <a:schemeClr val="tx1"/>
                </a:solidFill>
              </a:rPr>
              <a:t>условий осуществления образовательной деятельности </a:t>
            </a:r>
            <a:r>
              <a:rPr lang="ru-RU" sz="3200" b="1" i="1" dirty="0">
                <a:solidFill>
                  <a:schemeClr val="tx1"/>
                </a:solidFill>
              </a:rPr>
              <a:t>по показателям первой группы «</a:t>
            </a:r>
            <a:r>
              <a:rPr lang="ru-RU" sz="3200" b="1" i="1" u="sng" dirty="0">
                <a:solidFill>
                  <a:schemeClr val="tx1"/>
                </a:solidFill>
              </a:rPr>
              <a:t>Открытость и доступность информации об образовательной организации</a:t>
            </a:r>
            <a:r>
              <a:rPr lang="ru-RU" sz="3200" b="1" i="1" dirty="0">
                <a:solidFill>
                  <a:schemeClr val="tx1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8966937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4644008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33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332656"/>
            <a:ext cx="8373616" cy="118639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500" b="1" dirty="0">
                <a:solidFill>
                  <a:schemeClr val="bg1"/>
                </a:solidFill>
              </a:rPr>
              <a:t>Первая группа критериев: </a:t>
            </a:r>
            <a:r>
              <a:rPr lang="ru-RU" sz="2500" b="1" i="1" u="sng" dirty="0">
                <a:solidFill>
                  <a:schemeClr val="bg1"/>
                </a:solidFill>
              </a:rPr>
              <a:t>Открытость и доступность информации </a:t>
            </a:r>
            <a:br>
              <a:rPr lang="ru-RU" sz="2500" b="1" i="1" u="sng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(максимальное  количество баллов </a:t>
            </a:r>
            <a:r>
              <a:rPr lang="ru-RU" sz="1600" dirty="0"/>
              <a:t>–</a:t>
            </a:r>
            <a:r>
              <a:rPr lang="ru-RU" sz="1800" b="1" dirty="0">
                <a:solidFill>
                  <a:schemeClr val="bg1"/>
                </a:solidFill>
              </a:rPr>
              <a:t> 100)</a:t>
            </a:r>
            <a:endParaRPr lang="ru-RU" sz="1800" dirty="0">
              <a:solidFill>
                <a:schemeClr val="bg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63964122"/>
              </p:ext>
            </p:extLst>
          </p:nvPr>
        </p:nvGraphicFramePr>
        <p:xfrm>
          <a:off x="0" y="1484784"/>
          <a:ext cx="8892480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0159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8459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34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70700" y="332656"/>
            <a:ext cx="8712968" cy="814988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Средние, наибольшие и наименьшие значения </a:t>
            </a:r>
            <a:r>
              <a:rPr lang="ru-RU" sz="1800" b="1" dirty="0"/>
              <a:t>показателей группы «</a:t>
            </a:r>
            <a:r>
              <a:rPr lang="ru-RU" sz="1800" b="1" i="1" u="sng" dirty="0"/>
              <a:t>Открытость и доступность информации об образовательной организации</a:t>
            </a:r>
            <a:r>
              <a:rPr lang="ru-RU" sz="1800" b="1" dirty="0"/>
              <a:t>», в баллах 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FD9F1DD1-30E7-4A0B-9306-9C55D987C3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146670"/>
              </p:ext>
            </p:extLst>
          </p:nvPr>
        </p:nvGraphicFramePr>
        <p:xfrm>
          <a:off x="270700" y="1147644"/>
          <a:ext cx="8873300" cy="5665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62453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644008" y="-2472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35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770363"/>
              </p:ext>
            </p:extLst>
          </p:nvPr>
        </p:nvGraphicFramePr>
        <p:xfrm>
          <a:off x="107503" y="1481734"/>
          <a:ext cx="8784976" cy="5183836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585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19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8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п/п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ОО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Показатель качества, в баллах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9, Колпашевский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МДОУ «Детский сад № 1 «Солнышко», г. Стрежевой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№ 44», 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КВ д. </a:t>
                      </a:r>
                      <a:r>
                        <a:rPr lang="ru-RU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Нелюбино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Томский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 Великова Ольга Анатольевна,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80,40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«ЦРР «</a:t>
                      </a:r>
                      <a:r>
                        <a:rPr lang="ru-RU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Сёмушка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75,50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 </a:t>
                      </a:r>
                      <a:r>
                        <a:rPr lang="ru-RU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Домницкая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Александра Михайловна,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71,50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 </a:t>
                      </a:r>
                      <a:r>
                        <a:rPr lang="ru-RU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Ганноченко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Марина Викторовна,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76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«Медвежонок»,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46,30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07503" y="340405"/>
            <a:ext cx="8784976" cy="114132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Первые и последние места в рейтинге по первой группе показателей  «</a:t>
            </a:r>
            <a:r>
              <a:rPr lang="ru-RU" sz="2400" b="1" i="1" u="sng" dirty="0"/>
              <a:t>Открытость и доступность информации об образовательной организации»</a:t>
            </a:r>
          </a:p>
        </p:txBody>
      </p:sp>
    </p:spTree>
    <p:extLst>
      <p:ext uri="{BB962C8B-B14F-4D97-AF65-F5344CB8AC3E}">
        <p14:creationId xmlns:p14="http://schemas.microsoft.com/office/powerpoint/2010/main" val="3880042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2569" y="297768"/>
            <a:ext cx="9144000" cy="82697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dirty="0"/>
              <a:t>Рейтинг средних значений первой группы показателей  «Открытость и доступность информации об образовательной организации» в разрезе МО, в баллах</a:t>
            </a:r>
            <a:endParaRPr lang="ru-RU" sz="19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5815" y="-67357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36</a:t>
            </a:fld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83525C1D-88C7-4484-A5DE-42A32F8C81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9357873"/>
              </p:ext>
            </p:extLst>
          </p:nvPr>
        </p:nvGraphicFramePr>
        <p:xfrm>
          <a:off x="107503" y="1124744"/>
          <a:ext cx="8928993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91680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057520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>
                <a:solidFill>
                  <a:srgbClr val="669900"/>
                </a:solidFill>
              </a:rPr>
              <a:t>Раздел 4. </a:t>
            </a:r>
            <a:br>
              <a:rPr lang="ru-RU" sz="3200" b="1" i="1" u="sng" dirty="0">
                <a:solidFill>
                  <a:srgbClr val="669900"/>
                </a:solidFill>
              </a:rPr>
            </a:br>
            <a:br>
              <a:rPr lang="ru-RU" sz="3200" i="1" dirty="0"/>
            </a:br>
            <a:r>
              <a:rPr lang="ru-RU" sz="3200" b="1" i="1" dirty="0">
                <a:solidFill>
                  <a:schemeClr val="tx1"/>
                </a:solidFill>
              </a:rPr>
              <a:t>Оценка качества </a:t>
            </a:r>
            <a:r>
              <a:rPr lang="ru-RU" sz="3200" b="1" dirty="0">
                <a:solidFill>
                  <a:schemeClr val="tx1"/>
                </a:solidFill>
              </a:rPr>
              <a:t>условий осуществления образовательной деятельности </a:t>
            </a:r>
            <a:r>
              <a:rPr lang="ru-RU" sz="3200" b="1" i="1" dirty="0">
                <a:solidFill>
                  <a:schemeClr val="tx1"/>
                </a:solidFill>
              </a:rPr>
              <a:t>по показателям второй группы: «</a:t>
            </a:r>
            <a:r>
              <a:rPr lang="ru-RU" sz="3200" b="1" i="1" u="sng" dirty="0">
                <a:solidFill>
                  <a:schemeClr val="tx1"/>
                </a:solidFill>
              </a:rPr>
              <a:t>Комфортность условий предоставления услуг</a:t>
            </a:r>
            <a:r>
              <a:rPr lang="ru-RU" sz="3200" b="1" i="1" dirty="0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37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6964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8092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500" b="1" dirty="0"/>
              <a:t>Вторая группа критериев: </a:t>
            </a:r>
            <a:r>
              <a:rPr lang="ru-RU" sz="2500" b="1" i="1" u="sng" dirty="0"/>
              <a:t>Комфортность условий предоставления услуг</a:t>
            </a:r>
            <a:r>
              <a:rPr lang="ru-RU" sz="2500" b="1" dirty="0"/>
              <a:t> (максимальное  количество баллов </a:t>
            </a:r>
            <a:r>
              <a:rPr lang="ru-RU" sz="2400" dirty="0"/>
              <a:t>–</a:t>
            </a:r>
            <a:r>
              <a:rPr lang="ru-RU" sz="2500" b="1" dirty="0"/>
              <a:t> 100)</a:t>
            </a: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4644008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38</a:t>
            </a:fld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57261595"/>
              </p:ext>
            </p:extLst>
          </p:nvPr>
        </p:nvGraphicFramePr>
        <p:xfrm>
          <a:off x="179512" y="1268760"/>
          <a:ext cx="878497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81269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41975" y="237748"/>
            <a:ext cx="8712968" cy="110302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300" b="1" dirty="0"/>
              <a:t>Средние, наибольшие и наименьшие значения показателей группы «</a:t>
            </a:r>
            <a:r>
              <a:rPr lang="ru-RU" sz="2300" b="1" i="1" u="sng" dirty="0"/>
              <a:t>Комфортность условий предоставления услуг</a:t>
            </a:r>
            <a:r>
              <a:rPr lang="ru-RU" sz="2300" b="1" dirty="0"/>
              <a:t>», в баллах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630953" y="-107993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39</a:t>
            </a:fld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73141EA3-4DFE-40BA-A2C9-25764B756C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6228786"/>
              </p:ext>
            </p:extLst>
          </p:nvPr>
        </p:nvGraphicFramePr>
        <p:xfrm>
          <a:off x="241974" y="1340768"/>
          <a:ext cx="8712967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144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8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44682196"/>
              </p:ext>
            </p:extLst>
          </p:nvPr>
        </p:nvGraphicFramePr>
        <p:xfrm>
          <a:off x="539552" y="1700808"/>
          <a:ext cx="7877175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23528" y="620688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Группы показателей независимой оценки качества условий  осуществления 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7373614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626548" y="0"/>
            <a:ext cx="1332156" cy="224491"/>
          </a:xfrm>
        </p:spPr>
        <p:txBody>
          <a:bodyPr/>
          <a:lstStyle/>
          <a:p>
            <a:fld id="{CCD5371C-1535-41D0-98C8-C3D51D2A8D04}" type="slidenum">
              <a:rPr lang="ru-RU" smtClean="0"/>
              <a:t>40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434260"/>
              </p:ext>
            </p:extLst>
          </p:nvPr>
        </p:nvGraphicFramePr>
        <p:xfrm>
          <a:off x="215516" y="1206560"/>
          <a:ext cx="8712968" cy="5426949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580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7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5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ОО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Показатель качества, в баллах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МДОУ «Детский сад №12 «Семицветик», г. Стрежевой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МДОУ «Детский сад № 6 «Колобок», г. Стрежевой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  <a:endParaRPr lang="ru-RU" sz="1600" b="1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Новоюгинский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детский сад №20», Каргасокский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5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МКДОУ «Детский сад «Сказка», Кожевниковский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9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МКДОУ «Детский сад общеразвивающего вида «Ромашка», Тегульдетский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25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МАДОУ № 28,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72,50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82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«Колосок» села Володина, Кривошеинский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925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«Детский сад с. 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Зоркальцево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Томского района, Томский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54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«Детский сад «Светлячок», Первомайский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64,50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54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«Детский сад КВ п. Молодежный» Томского района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79512" y="243075"/>
            <a:ext cx="8784976" cy="963485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Первые и последние места в рейтинге по второй группе показателей  «</a:t>
            </a:r>
            <a:r>
              <a:rPr lang="ru-RU" sz="2400" b="1" i="1" u="sng" dirty="0"/>
              <a:t>Комфортность условий предоставления услуг»</a:t>
            </a:r>
          </a:p>
        </p:txBody>
      </p:sp>
    </p:spTree>
    <p:extLst>
      <p:ext uri="{BB962C8B-B14F-4D97-AF65-F5344CB8AC3E}">
        <p14:creationId xmlns:p14="http://schemas.microsoft.com/office/powerpoint/2010/main" val="23331359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9144000" cy="82697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dirty="0"/>
              <a:t>Рейтинг средних значений группы показателей  «Комфортность условий  предоставления услуг» в разрезе МО, в баллах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5815" y="-67357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41</a:t>
            </a:fld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D1FAF35-8095-4FB2-8803-33327B8D99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6831828"/>
              </p:ext>
            </p:extLst>
          </p:nvPr>
        </p:nvGraphicFramePr>
        <p:xfrm>
          <a:off x="107504" y="1015616"/>
          <a:ext cx="8928992" cy="5725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17856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129528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>
                <a:solidFill>
                  <a:srgbClr val="669900"/>
                </a:solidFill>
              </a:rPr>
              <a:t>Раздел  5. </a:t>
            </a:r>
            <a:br>
              <a:rPr lang="ru-RU" sz="3200" i="1" dirty="0"/>
            </a:br>
            <a:r>
              <a:rPr lang="ru-RU" sz="3200" b="1" i="1" dirty="0">
                <a:solidFill>
                  <a:schemeClr val="tx1"/>
                </a:solidFill>
              </a:rPr>
              <a:t>Оценка качества </a:t>
            </a:r>
            <a:r>
              <a:rPr lang="ru-RU" sz="3200" b="1" dirty="0">
                <a:solidFill>
                  <a:schemeClr val="tx1"/>
                </a:solidFill>
              </a:rPr>
              <a:t>условий осуществления образовательной деятельности </a:t>
            </a:r>
            <a:r>
              <a:rPr lang="ru-RU" sz="3200" b="1" i="1" dirty="0">
                <a:solidFill>
                  <a:schemeClr val="tx1"/>
                </a:solidFill>
              </a:rPr>
              <a:t>образовательных организаций по показателям </a:t>
            </a:r>
            <a:r>
              <a:rPr lang="ru-RU" sz="3200" b="1" i="1" u="sng" dirty="0">
                <a:solidFill>
                  <a:schemeClr val="tx1"/>
                </a:solidFill>
              </a:rPr>
              <a:t>третьей группы  «Доступность услуг для инвалидов»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4665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4644008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43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260648"/>
            <a:ext cx="8229600" cy="100263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500" b="1" dirty="0"/>
              <a:t>Третья группа критериев: </a:t>
            </a:r>
            <a:r>
              <a:rPr lang="ru-RU" sz="2800" b="1" i="1" u="sng" dirty="0"/>
              <a:t>Доступность услуг для инвалидов</a:t>
            </a:r>
            <a:r>
              <a:rPr lang="ru-RU" sz="2500" b="1" dirty="0"/>
              <a:t>  </a:t>
            </a:r>
            <a:r>
              <a:rPr lang="ru-RU" sz="2200" b="1" dirty="0"/>
              <a:t>(максимальное  количество баллов </a:t>
            </a:r>
            <a:r>
              <a:rPr lang="ru-RU" sz="2000" dirty="0"/>
              <a:t>–</a:t>
            </a:r>
            <a:r>
              <a:rPr lang="ru-RU" sz="2200" b="1" dirty="0"/>
              <a:t> 100)</a:t>
            </a:r>
            <a:endParaRPr lang="ru-RU" sz="22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722509630"/>
              </p:ext>
            </p:extLst>
          </p:nvPr>
        </p:nvGraphicFramePr>
        <p:xfrm>
          <a:off x="0" y="1268760"/>
          <a:ext cx="925252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81269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41975" y="237748"/>
            <a:ext cx="8712968" cy="110302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300" b="1" dirty="0"/>
              <a:t>Средние, наибольшие и наименьшие значения </a:t>
            </a:r>
            <a:r>
              <a:rPr lang="ru-RU" sz="2400" b="1" dirty="0"/>
              <a:t>показателей группы «Доступность услуг для инвалидов», в баллах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8459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44</a:t>
            </a:fld>
            <a:endParaRPr lang="ru-RU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6427D90C-E48E-4137-A86D-0449DE2CD8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7189696"/>
              </p:ext>
            </p:extLst>
          </p:nvPr>
        </p:nvGraphicFramePr>
        <p:xfrm>
          <a:off x="241975" y="1383030"/>
          <a:ext cx="8712968" cy="5237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77548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644008" y="54527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45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911341"/>
              </p:ext>
            </p:extLst>
          </p:nvPr>
        </p:nvGraphicFramePr>
        <p:xfrm>
          <a:off x="179512" y="1268760"/>
          <a:ext cx="8892479" cy="540060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592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1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8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1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ОО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Показатель качества, в баллах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МАДОУ № 6,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97,00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«Детский сад № 11», 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94,90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«Детский сад № 40», г.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93,40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МАДОУ № 9, Колпашевский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92,00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МАДОУ № 13,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91,90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7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МАДОУ № 11,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15,50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1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ДОУ № 108 ТПУ,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3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«ЦРР — детский сад с. Бакчара», Бакчарский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16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«Детский сад ОВ п. Рассвет» Томского района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33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МКДОУ «Детский сад общеразвивающего вида «Ромашка», Тегульдетский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79512" y="327864"/>
            <a:ext cx="8784976" cy="93610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Первые и последние места в рейтинге по показателям группы «Доступность услуг для инвалидов», в баллах</a:t>
            </a:r>
            <a:endParaRPr lang="ru-RU" sz="2400" b="1" u="sng" dirty="0"/>
          </a:p>
        </p:txBody>
      </p:sp>
    </p:spTree>
    <p:extLst>
      <p:ext uri="{BB962C8B-B14F-4D97-AF65-F5344CB8AC3E}">
        <p14:creationId xmlns:p14="http://schemas.microsoft.com/office/powerpoint/2010/main" val="321908818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9144000" cy="82697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dirty="0"/>
              <a:t>Рейтинг средних значений </a:t>
            </a:r>
            <a:r>
              <a:rPr lang="ru-RU" sz="2000" b="1" dirty="0"/>
              <a:t>группы «Доступность услуг для инвалидов» в разрезе муниципальных образований, в баллах</a:t>
            </a:r>
            <a:endParaRPr lang="ru-RU" sz="19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5815" y="-67357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46</a:t>
            </a:fld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6822E53-E575-4488-BC79-F25CD57088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0823012"/>
              </p:ext>
            </p:extLst>
          </p:nvPr>
        </p:nvGraphicFramePr>
        <p:xfrm>
          <a:off x="107504" y="1015616"/>
          <a:ext cx="8928992" cy="5725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10324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633584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>
                <a:solidFill>
                  <a:srgbClr val="669900"/>
                </a:solidFill>
              </a:rPr>
              <a:t>Раздел  6. </a:t>
            </a:r>
            <a:br>
              <a:rPr lang="ru-RU" sz="3200" b="1" i="1" u="sng" dirty="0"/>
            </a:br>
            <a:br>
              <a:rPr lang="ru-RU" sz="3200" i="1" dirty="0"/>
            </a:br>
            <a:r>
              <a:rPr lang="ru-RU" sz="3200" b="1" i="1" dirty="0">
                <a:solidFill>
                  <a:schemeClr val="tx1"/>
                </a:solidFill>
              </a:rPr>
              <a:t>Оценка качества </a:t>
            </a:r>
            <a:r>
              <a:rPr lang="ru-RU" sz="3200" b="1" dirty="0">
                <a:solidFill>
                  <a:schemeClr val="tx1"/>
                </a:solidFill>
              </a:rPr>
              <a:t>условий осуществления образовательной деятельности </a:t>
            </a:r>
            <a:r>
              <a:rPr lang="ru-RU" sz="3200" b="1" i="1" dirty="0">
                <a:solidFill>
                  <a:schemeClr val="tx1"/>
                </a:solidFill>
              </a:rPr>
              <a:t>по показателям </a:t>
            </a:r>
            <a:r>
              <a:rPr lang="ru-RU" sz="3200" b="1" i="1" u="sng" dirty="0">
                <a:solidFill>
                  <a:schemeClr val="tx1"/>
                </a:solidFill>
              </a:rPr>
              <a:t>четвертой группы  «Доброжелательность, вежливость работников образовательных организаций»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47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6243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4644008" y="-34898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48</a:t>
            </a:fld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043960736"/>
              </p:ext>
            </p:extLst>
          </p:nvPr>
        </p:nvGraphicFramePr>
        <p:xfrm>
          <a:off x="179512" y="1628800"/>
          <a:ext cx="896448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83568" y="332656"/>
            <a:ext cx="8460432" cy="11521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500" b="1" dirty="0"/>
              <a:t>Четвертая группа критериев: </a:t>
            </a:r>
            <a:r>
              <a:rPr lang="ru-RU" sz="2800" b="1" i="1" u="sng" dirty="0"/>
              <a:t>Доброжелательность, вежливость работников образовательных организаций</a:t>
            </a:r>
            <a:r>
              <a:rPr lang="ru-RU" sz="2500" b="1" dirty="0"/>
              <a:t>  </a:t>
            </a:r>
            <a:r>
              <a:rPr lang="ru-RU" sz="2000" b="1" dirty="0"/>
              <a:t>(максимальное  количество баллов </a:t>
            </a:r>
            <a:r>
              <a:rPr lang="ru-RU" sz="1800" dirty="0"/>
              <a:t>– </a:t>
            </a:r>
            <a:r>
              <a:rPr lang="ru-RU" sz="2000" b="1" dirty="0"/>
              <a:t>100)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831102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8459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49</a:t>
            </a:fld>
            <a:endParaRPr lang="ru-RU" dirty="0"/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B8EC17AC-6AA3-4B75-A35E-2F36076E38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3544518"/>
              </p:ext>
            </p:extLst>
          </p:nvPr>
        </p:nvGraphicFramePr>
        <p:xfrm>
          <a:off x="241975" y="1150620"/>
          <a:ext cx="8712968" cy="5518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241975" y="332656"/>
            <a:ext cx="8712968" cy="108012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Среднее, наибольшее и наименьшее значение показателей группы «Доброжелательность, вежливость работников образовательных организаций», в баллах </a:t>
            </a:r>
          </a:p>
        </p:txBody>
      </p:sp>
    </p:spTree>
    <p:extLst>
      <p:ext uri="{BB962C8B-B14F-4D97-AF65-F5344CB8AC3E}">
        <p14:creationId xmlns:p14="http://schemas.microsoft.com/office/powerpoint/2010/main" val="889038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10170" y="641845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>
                <a:solidFill>
                  <a:schemeClr val="accent1">
                    <a:lumMod val="75000"/>
                  </a:schemeClr>
                </a:solidFill>
              </a:rPr>
              <a:t>Каналы сбора информации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5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6757" y="1268760"/>
            <a:ext cx="8829818" cy="54014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i="1" u="sng" dirty="0"/>
              <a:t>Для оценки качества предоставления услуг организациями были использованы следующие источники сбора информации: </a:t>
            </a:r>
          </a:p>
          <a:p>
            <a:endParaRPr lang="ru-RU" b="1" i="1" u="sng" dirty="0"/>
          </a:p>
          <a:p>
            <a:r>
              <a:rPr lang="ru-RU" b="1" dirty="0"/>
              <a:t>а) официальные сайты образовательных организаций </a:t>
            </a:r>
            <a:r>
              <a:rPr lang="ru-RU" dirty="0"/>
              <a:t>в информационно-коммуникационной сети «Интернет», </a:t>
            </a:r>
            <a:r>
              <a:rPr lang="ru-RU" b="1" dirty="0"/>
              <a:t>информационные стенды </a:t>
            </a:r>
            <a:r>
              <a:rPr lang="ru-RU" dirty="0"/>
              <a:t>в помещениях указанных организаций;</a:t>
            </a:r>
          </a:p>
          <a:p>
            <a:r>
              <a:rPr lang="ru-RU" b="1" dirty="0"/>
              <a:t>б) официальный сайт для размещения информации о государственных и муниципальных учреждениях </a:t>
            </a:r>
            <a:r>
              <a:rPr lang="ru-RU" dirty="0"/>
              <a:t>в сети «Интернет»;</a:t>
            </a:r>
          </a:p>
          <a:p>
            <a:pPr>
              <a:spcAft>
                <a:spcPts val="600"/>
              </a:spcAft>
            </a:pPr>
            <a:r>
              <a:rPr lang="ru-RU" b="1" dirty="0"/>
              <a:t>в) мнение получателей услуг </a:t>
            </a:r>
            <a:r>
              <a:rPr lang="ru-RU" dirty="0"/>
              <a:t>о качестве условий оказания услуг в целях установления удовлетворенности граждан условиями оказания услуг (интернет-опрос, в том числе на официальном сайте образовательной организации);</a:t>
            </a:r>
          </a:p>
          <a:p>
            <a:pPr>
              <a:spcAft>
                <a:spcPts val="600"/>
              </a:spcAft>
            </a:pPr>
            <a:r>
              <a:rPr lang="ru-RU" b="1" dirty="0"/>
              <a:t>г) запросы </a:t>
            </a:r>
            <a:r>
              <a:rPr lang="ru-RU" dirty="0"/>
              <a:t>в образовательные организации </a:t>
            </a:r>
          </a:p>
          <a:p>
            <a:pPr>
              <a:spcAft>
                <a:spcPts val="600"/>
              </a:spcAft>
            </a:pPr>
            <a:endParaRPr lang="ru-RU" sz="1200" dirty="0"/>
          </a:p>
          <a:p>
            <a:r>
              <a:rPr lang="ru-RU" sz="2000" b="1" dirty="0"/>
              <a:t>Максимально возможное количество баллов по итогам оценки качества предоставления услуг в образовательной организации составляет 100. </a:t>
            </a:r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8354343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751512" y="-32469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50</a:t>
            </a:fld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62151" y="324118"/>
            <a:ext cx="8784976" cy="93610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Первые и последние места в рейтинге по показателям группы «Доброжелательность, вежливость работников образовательных организаций», в баллах</a:t>
            </a:r>
            <a:endParaRPr lang="ru-RU" sz="2400" b="1" u="sng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580257"/>
              </p:ext>
            </p:extLst>
          </p:nvPr>
        </p:nvGraphicFramePr>
        <p:xfrm>
          <a:off x="251520" y="1322869"/>
          <a:ext cx="8640959" cy="5274484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9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ОО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Показатель качества, в баллах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146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ОО города  Томск, а также </a:t>
                      </a:r>
                      <a:r>
                        <a:rPr lang="ru-RU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лександровского, Зырянского, К</a:t>
                      </a:r>
                      <a:r>
                        <a:rPr lang="ru-RU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аргасокского, Кожевниковского, Парабельского, Первомайского, Томского районов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МАДОУ № 57,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87,20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«Детский сад «Сказка» п. Зональная Станция» Томского района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85,00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ООО "Медвежонок«,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83,80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8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Детский сад «Родничок», г. Кедровый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80,60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8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МБДОУ «Детский сад с. Калтай» Томского района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55,40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8633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9144000" cy="93610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dirty="0">
                <a:solidFill>
                  <a:prstClr val="white"/>
                </a:solidFill>
              </a:rPr>
              <a:t>Рейтинг средних значений </a:t>
            </a:r>
            <a:r>
              <a:rPr lang="ru-RU" sz="2000" b="1" dirty="0">
                <a:solidFill>
                  <a:prstClr val="white"/>
                </a:solidFill>
              </a:rPr>
              <a:t>группы «</a:t>
            </a:r>
            <a:r>
              <a:rPr lang="ru-RU" sz="2000" b="1" dirty="0"/>
              <a:t>Доброжелательность, вежливость работников образовательных организаций</a:t>
            </a:r>
            <a:r>
              <a:rPr lang="ru-RU" sz="2000" b="1" dirty="0">
                <a:solidFill>
                  <a:prstClr val="white"/>
                </a:solidFill>
              </a:rPr>
              <a:t>» в разрезе муниципальных образований, в баллах</a:t>
            </a:r>
            <a:endParaRPr lang="ru-RU" sz="1900" b="1" dirty="0">
              <a:solidFill>
                <a:prstClr val="whit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5815" y="-67357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pPr/>
              <a:t>51</a:t>
            </a:fld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B606691-76F2-4D87-8A3B-175515B615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4483817"/>
              </p:ext>
            </p:extLst>
          </p:nvPr>
        </p:nvGraphicFramePr>
        <p:xfrm>
          <a:off x="107504" y="1124744"/>
          <a:ext cx="892899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02149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489568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>
                <a:solidFill>
                  <a:srgbClr val="669900"/>
                </a:solidFill>
              </a:rPr>
              <a:t>Раздел  7. </a:t>
            </a:r>
            <a:br>
              <a:rPr lang="ru-RU" sz="3200" b="1" i="1" u="sng" dirty="0"/>
            </a:br>
            <a:br>
              <a:rPr lang="ru-RU" sz="3200" i="1" dirty="0"/>
            </a:br>
            <a:r>
              <a:rPr lang="ru-RU" sz="3200" b="1" i="1" dirty="0">
                <a:solidFill>
                  <a:schemeClr val="tx1"/>
                </a:solidFill>
              </a:rPr>
              <a:t>Оценка качества </a:t>
            </a:r>
            <a:r>
              <a:rPr lang="ru-RU" sz="3200" b="1" dirty="0">
                <a:solidFill>
                  <a:schemeClr val="tx1"/>
                </a:solidFill>
              </a:rPr>
              <a:t>условий осуществления образовательной деятельности </a:t>
            </a:r>
            <a:r>
              <a:rPr lang="ru-RU" sz="3200" b="1" i="1" dirty="0">
                <a:solidFill>
                  <a:schemeClr val="tx1"/>
                </a:solidFill>
              </a:rPr>
              <a:t>по показателям </a:t>
            </a:r>
            <a:r>
              <a:rPr lang="ru-RU" sz="3200" b="1" i="1" u="sng" dirty="0">
                <a:solidFill>
                  <a:schemeClr val="tx1"/>
                </a:solidFill>
              </a:rPr>
              <a:t>пятой группы  «Удовлетворенность условиями оказания услуг»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52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6030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53</a:t>
            </a:fld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323048420"/>
              </p:ext>
            </p:extLst>
          </p:nvPr>
        </p:nvGraphicFramePr>
        <p:xfrm>
          <a:off x="195500" y="1470654"/>
          <a:ext cx="89644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83568" y="332656"/>
            <a:ext cx="8460432" cy="11521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500" b="1" dirty="0"/>
              <a:t>Пятая группа критериев «</a:t>
            </a:r>
            <a:r>
              <a:rPr lang="ru-RU" sz="2800" b="1" dirty="0"/>
              <a:t>Удовлетворенность условиями оказания услуг» </a:t>
            </a:r>
            <a:r>
              <a:rPr lang="ru-RU" sz="2000" b="1" dirty="0"/>
              <a:t>(максимальное  количество баллов </a:t>
            </a:r>
            <a:r>
              <a:rPr lang="ru-RU" sz="2000" dirty="0"/>
              <a:t>–</a:t>
            </a:r>
            <a:r>
              <a:rPr lang="ru-RU" sz="2000" b="1" dirty="0"/>
              <a:t> 100)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290776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8459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54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31855" y="331416"/>
            <a:ext cx="8712968" cy="108012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Средние, наибольшие и наименьшие значения показателей группы «Удовлетворенность условиями оказания услуг», </a:t>
            </a:r>
          </a:p>
          <a:p>
            <a:r>
              <a:rPr lang="ru-RU" sz="2000" b="1" dirty="0"/>
              <a:t>в баллах 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71D31B3F-EB23-4A38-81E2-7BE56FCB4F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5357413"/>
              </p:ext>
            </p:extLst>
          </p:nvPr>
        </p:nvGraphicFramePr>
        <p:xfrm>
          <a:off x="467544" y="1436370"/>
          <a:ext cx="8208912" cy="5160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55380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644008" y="54527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55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23998"/>
              </p:ext>
            </p:extLst>
          </p:nvPr>
        </p:nvGraphicFramePr>
        <p:xfrm>
          <a:off x="251521" y="1322869"/>
          <a:ext cx="8712968" cy="5431221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580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5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ОО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Показатель качества, в баллах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«Подсолнухи», Парабельский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Новоюгинский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 №20», Каргасокский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«Дружок», Кожевниковский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 Романова Алена Михайловна,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МКДОУ «Детский сад «Аленушка», Александровский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д. Черная речка» Томского района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Улу-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Юльский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детский сад, Первомайский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АНО «ЦРР «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Сёмушка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54878" marR="548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 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Домницкая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Александра Михайловна,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935685"/>
                  </a:ext>
                </a:extLst>
              </a:tr>
              <a:tr h="281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878" marR="54878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7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№ 18,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81,80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5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Детский сад «Родничок», г. Кедровый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81,60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5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«Медвежонок»,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81,20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5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МАДОУ № 57, 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77,20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9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МБДОУ «Детский сад с. Калтай», Томский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52,10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59024" y="332656"/>
            <a:ext cx="8784976" cy="93610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Первые и последние места в рейтинге по показателям группы «Удовлетворенность условиями оказания услуг», в баллах</a:t>
            </a:r>
            <a:endParaRPr lang="ru-RU" sz="2400" b="1" u="sng" dirty="0"/>
          </a:p>
        </p:txBody>
      </p:sp>
    </p:spTree>
    <p:extLst>
      <p:ext uri="{BB962C8B-B14F-4D97-AF65-F5344CB8AC3E}">
        <p14:creationId xmlns:p14="http://schemas.microsoft.com/office/powerpoint/2010/main" val="302302364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9144000" cy="93610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b="1" dirty="0">
                <a:solidFill>
                  <a:prstClr val="white"/>
                </a:solidFill>
              </a:rPr>
              <a:t>Рейтинг средних значений </a:t>
            </a:r>
            <a:r>
              <a:rPr lang="ru-RU" sz="2000" b="1" dirty="0">
                <a:solidFill>
                  <a:prstClr val="white"/>
                </a:solidFill>
              </a:rPr>
              <a:t>группы  «</a:t>
            </a:r>
            <a:r>
              <a:rPr lang="ru-RU" sz="2000" b="1" dirty="0"/>
              <a:t>Удовлетворенность условиями оказания услуг</a:t>
            </a:r>
            <a:r>
              <a:rPr lang="ru-RU" sz="2000" b="1" dirty="0">
                <a:solidFill>
                  <a:prstClr val="white"/>
                </a:solidFill>
              </a:rPr>
              <a:t>» в разрезе муниципальных образований, в баллах</a:t>
            </a:r>
            <a:endParaRPr lang="ru-RU" sz="1900" b="1" dirty="0">
              <a:solidFill>
                <a:prstClr val="whit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595815" y="-67357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pPr/>
              <a:t>56</a:t>
            </a:fld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1A25B968-CDCF-48F1-8517-444B42B8C8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5734145"/>
              </p:ext>
            </p:extLst>
          </p:nvPr>
        </p:nvGraphicFramePr>
        <p:xfrm>
          <a:off x="179512" y="1124744"/>
          <a:ext cx="878497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038806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057520"/>
          </a:xfrm>
        </p:spPr>
        <p:txBody>
          <a:bodyPr>
            <a:noAutofit/>
          </a:bodyPr>
          <a:lstStyle/>
          <a:p>
            <a:pPr algn="l"/>
            <a:r>
              <a:rPr lang="ru-RU" sz="3200" b="1" i="1" u="sng" dirty="0">
                <a:solidFill>
                  <a:srgbClr val="669900"/>
                </a:solidFill>
              </a:rPr>
              <a:t>Раздел  8. </a:t>
            </a:r>
            <a:br>
              <a:rPr lang="ru-RU" sz="3200" b="1" i="1" u="sng" dirty="0"/>
            </a:br>
            <a:br>
              <a:rPr lang="ru-RU" sz="3200" i="1" dirty="0"/>
            </a:br>
            <a:r>
              <a:rPr lang="ru-RU" sz="3200" b="1" i="1" dirty="0">
                <a:solidFill>
                  <a:schemeClr val="tx1"/>
                </a:solidFill>
              </a:rPr>
              <a:t>Рекомендации по результатам полученных данных в ходе независимой оценки качества </a:t>
            </a:r>
            <a:r>
              <a:rPr lang="ru-RU" sz="3200" b="1" dirty="0">
                <a:solidFill>
                  <a:schemeClr val="tx1"/>
                </a:solidFill>
              </a:rPr>
              <a:t>условий осуществления образовательной деятельности </a:t>
            </a:r>
            <a:endParaRPr lang="ru-RU" sz="3200" b="1" i="1" u="sng" dirty="0">
              <a:solidFill>
                <a:schemeClr val="tx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57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6604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7404" y="404664"/>
            <a:ext cx="8964488" cy="103101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i="1" dirty="0"/>
              <a:t>Предложения по улучшению качества условий работы обследованных образовательных организаций</a:t>
            </a:r>
            <a:endParaRPr lang="ru-RU" sz="2300" b="1" i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659648" y="4088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58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78996"/>
            <a:ext cx="8280920" cy="50321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/>
              <a:t>образовательным организациям необходимо направить усилия на насыщение информационного поля содержательными материалами, которые отражают реальную картину качества условий оказания образовательных услуг;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/>
              <a:t>актуализировать содержание сайтов в соответствии с нормативными требованиями к периодичности обновления информации на официальном сайте, информационными запросами родителей (законных представителей), воспитанников; 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/>
              <a:t>обеспечить оперативную и эффективную обратную связь по электронной почте; обеспечить контроль рассмотрения предложений об улучшении работы, внесенных через сайт, электронную почту, через анкетирование, опросы; 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/>
              <a:t>особо пристальное внимание следует уделить оборудованию помещений образовательных организаций и прилегающих к ним территорий с учетом доступности для инвалидов и обеспечению условий доступности, позволяющих инвалидам получать услуги наравне с другими. </a:t>
            </a:r>
          </a:p>
        </p:txBody>
      </p:sp>
    </p:spTree>
    <p:extLst>
      <p:ext uri="{BB962C8B-B14F-4D97-AF65-F5344CB8AC3E}">
        <p14:creationId xmlns:p14="http://schemas.microsoft.com/office/powerpoint/2010/main" val="27476124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608004" y="0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59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8873" y="332656"/>
            <a:ext cx="8856984" cy="1323439"/>
          </a:xfrm>
          <a:prstGeom prst="rect">
            <a:avLst/>
          </a:prstGeom>
          <a:gradFill>
            <a:gsLst>
              <a:gs pos="0">
                <a:srgbClr val="F0AE0A"/>
              </a:gs>
              <a:gs pos="100000">
                <a:schemeClr val="accent6">
                  <a:lumMod val="7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В 2021 году по итогам  независимой оценки качества условий осуществления  образовательной деятельности 20 % организаций из 13 муниципальных образований, набравших наивысшее количество баллов, вошли в число лидеров рейтинга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314096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C00000"/>
                </a:solidFill>
              </a:rPr>
              <a:t>.</a:t>
            </a:r>
            <a:endParaRPr lang="ru-RU" sz="1400" dirty="0">
              <a:solidFill>
                <a:srgbClr val="C0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184356"/>
              </p:ext>
            </p:extLst>
          </p:nvPr>
        </p:nvGraphicFramePr>
        <p:xfrm>
          <a:off x="179512" y="1656095"/>
          <a:ext cx="8866345" cy="49412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77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4864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Наименование муниципального образования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Количество ОО – лидеров рейтинга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Количество ОУ, подлежавших обследованию в 2021 году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+mn-ea"/>
                          <a:cs typeface="+mn-cs"/>
                        </a:rPr>
                        <a:t>ЗАТО Северск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693104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г. Томск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 район</a:t>
                      </a:r>
                      <a:endParaRPr lang="ru-RU" sz="1880" b="1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78473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Стрежевой</a:t>
                      </a:r>
                      <a:endParaRPr lang="ru-RU" sz="1880" b="1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433749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Парабельский район</a:t>
                      </a:r>
                      <a:endParaRPr lang="ru-RU" sz="1880" b="1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Каргасокский район</a:t>
                      </a:r>
                      <a:endParaRPr lang="ru-RU" sz="1880" b="1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7148173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Молчановский район</a:t>
                      </a:r>
                      <a:endParaRPr lang="ru-RU" sz="1880" b="1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+mn-ea"/>
                          <a:cs typeface="+mn-cs"/>
                        </a:rPr>
                        <a:t>Асиновский район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+mn-ea"/>
                          <a:cs typeface="+mn-cs"/>
                        </a:rPr>
                        <a:t>Верхнекетский</a:t>
                      </a:r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+mn-ea"/>
                          <a:cs typeface="+mn-cs"/>
                        </a:rPr>
                        <a:t> район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+mn-ea"/>
                          <a:cs typeface="+mn-cs"/>
                        </a:rPr>
                        <a:t>Чаинский район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+mn-ea"/>
                          <a:cs typeface="+mn-cs"/>
                        </a:rPr>
                        <a:t>Зырянский район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Александровский район</a:t>
                      </a:r>
                      <a:endParaRPr lang="ru-RU" sz="1880" b="1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8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+mn-ea"/>
                          <a:cs typeface="+mn-cs"/>
                        </a:rPr>
                        <a:t> Томский район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FF0000"/>
                          </a:solidFill>
                          <a:effectLst/>
                          <a:latin typeface="Century Gothic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8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241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597193" y="2150096"/>
            <a:ext cx="7992889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b="1" dirty="0"/>
              <a:t>Численность</a:t>
            </a:r>
            <a:r>
              <a:rPr lang="ru-RU" dirty="0"/>
              <a:t> выборочной совокупности </a:t>
            </a:r>
            <a:r>
              <a:rPr lang="ru-RU" b="1" dirty="0"/>
              <a:t>респондентов</a:t>
            </a:r>
            <a:r>
              <a:rPr lang="ru-RU" dirty="0"/>
              <a:t> </a:t>
            </a:r>
            <a:r>
              <a:rPr lang="ru-RU" b="1" dirty="0"/>
              <a:t>при проведении Интернет-опроса </a:t>
            </a:r>
            <a:r>
              <a:rPr lang="ru-RU" dirty="0"/>
              <a:t>составила </a:t>
            </a:r>
            <a:r>
              <a:rPr lang="ru-RU" b="1" dirty="0"/>
              <a:t>45 231 единицу.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6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47664" y="764704"/>
            <a:ext cx="5688632" cy="5760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</a:rPr>
              <a:t>Процедурный раздел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83568" y="4521894"/>
            <a:ext cx="756084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i="1" dirty="0"/>
              <a:t>При мониторинге  показателей обследуемых образовательных  организаций были привлечены специалисты, имеющие опыт работы по проведению независимой оценки качества, в том числе образовательных организациях, учреждений культуры, социального обслуживания и здравоохранения. 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75555" y="3066235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/>
              <a:t>    В    всех    образовательных    организаций    обеспечен                    40-процентный  порог  голосования от </a:t>
            </a:r>
            <a:r>
              <a:rPr lang="ru-RU" sz="18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общего числа генеральной совокупности</a:t>
            </a:r>
            <a:r>
              <a:rPr lang="ru-RU" b="1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251089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36912"/>
            <a:ext cx="7579176" cy="170216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i="1" dirty="0"/>
              <a:t>Спасибо за внимание!</a:t>
            </a:r>
            <a:br>
              <a:rPr lang="ru-RU" b="1" i="1" dirty="0"/>
            </a:br>
            <a:endParaRPr lang="ru-RU" b="1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60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0782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4644008" y="35017"/>
            <a:ext cx="133215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879956"/>
              </p:ext>
            </p:extLst>
          </p:nvPr>
        </p:nvGraphicFramePr>
        <p:xfrm>
          <a:off x="467544" y="1302153"/>
          <a:ext cx="8208913" cy="4611029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315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4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4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672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6" marR="4501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Доля </a:t>
                      </a:r>
                      <a:r>
                        <a:rPr lang="ru-RU" sz="1500" dirty="0" err="1">
                          <a:effectLst/>
                        </a:rPr>
                        <a:t>проголосо-вавших</a:t>
                      </a:r>
                      <a:r>
                        <a:rPr lang="ru-RU" sz="1200" dirty="0">
                          <a:effectLst/>
                        </a:rPr>
                        <a:t>, в % 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6" marR="4501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6" marR="4501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Доля </a:t>
                      </a:r>
                      <a:r>
                        <a:rPr lang="ru-RU" sz="1500" dirty="0" err="1">
                          <a:effectLst/>
                        </a:rPr>
                        <a:t>проголосо-вавших</a:t>
                      </a:r>
                      <a:r>
                        <a:rPr lang="ru-RU" sz="1200" dirty="0">
                          <a:effectLst/>
                        </a:rPr>
                        <a:t>, в % 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016" marR="4501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48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Томск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Кожевниковский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05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Кедровый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Колпашевский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48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ЗАТО Северск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113 %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Кривошеинский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2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Стрежевой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Молчановский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166 %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Александровский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Парабельский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163 %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50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Асиновский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154 %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Первомайский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Бакчарский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Тегульдетский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113 %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48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Верхнекетский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2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Зырянский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Чаинский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48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Каргасокский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Шегарский район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2" y="561610"/>
            <a:ext cx="806489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+mj-lt"/>
              </a:rPr>
              <a:t>Активность граждан – участников образовательного процесса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63891"/>
              </p:ext>
            </p:extLst>
          </p:nvPr>
        </p:nvGraphicFramePr>
        <p:xfrm>
          <a:off x="1403648" y="6346779"/>
          <a:ext cx="6336704" cy="476672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67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2000" b="1" i="0" u="none" strike="noStrike" dirty="0">
                        <a:solidFill>
                          <a:schemeClr val="bg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94</a:t>
                      </a:r>
                      <a:r>
                        <a:rPr lang="ru-RU" sz="1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Candara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695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371C-1535-41D0-98C8-C3D51D2A8D04}" type="slidenum">
              <a:rPr lang="ru-RU" smtClean="0"/>
              <a:t>8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683568" y="1052736"/>
            <a:ext cx="7848872" cy="4536503"/>
          </a:xfrm>
        </p:spPr>
        <p:txBody>
          <a:bodyPr>
            <a:noAutofit/>
          </a:bodyPr>
          <a:lstStyle/>
          <a:p>
            <a:pPr algn="l"/>
            <a:br>
              <a:rPr lang="ru-RU" b="1" i="1" u="sng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i="1" u="sng" dirty="0">
                <a:solidFill>
                  <a:schemeClr val="accent1">
                    <a:lumMod val="75000"/>
                  </a:schemeClr>
                </a:solidFill>
              </a:rPr>
              <a:t>Раздел 2. </a:t>
            </a:r>
            <a:br>
              <a:rPr lang="ru-RU" sz="3200" i="1" dirty="0">
                <a:solidFill>
                  <a:schemeClr val="tx2"/>
                </a:solidFill>
              </a:rPr>
            </a:br>
            <a:br>
              <a:rPr lang="ru-RU" sz="3200" i="1" dirty="0">
                <a:solidFill>
                  <a:schemeClr val="tx2"/>
                </a:solidFill>
              </a:rPr>
            </a:br>
            <a:r>
              <a:rPr lang="ru-RU" sz="3200" b="1" i="1" dirty="0">
                <a:solidFill>
                  <a:schemeClr val="tx2"/>
                </a:solidFill>
              </a:rPr>
              <a:t>Общий рейтинг образовательных организаций Томской области по результатам независимой оценки качества условий осуществления  образовательной деятельности </a:t>
            </a:r>
            <a:br>
              <a:rPr lang="ru-RU" sz="3200" b="1" i="1" dirty="0">
                <a:solidFill>
                  <a:schemeClr val="tx2"/>
                </a:solidFill>
              </a:rPr>
            </a:br>
            <a:r>
              <a:rPr lang="ru-RU" sz="3200" b="1" i="1" dirty="0">
                <a:solidFill>
                  <a:schemeClr val="tx2"/>
                </a:solidFill>
              </a:rPr>
              <a:t>в 2021 году</a:t>
            </a:r>
          </a:p>
        </p:txBody>
      </p:sp>
    </p:spTree>
    <p:extLst>
      <p:ext uri="{BB962C8B-B14F-4D97-AF65-F5344CB8AC3E}">
        <p14:creationId xmlns:p14="http://schemas.microsoft.com/office/powerpoint/2010/main" val="3533815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7818" y="6492875"/>
            <a:ext cx="1161826" cy="365125"/>
          </a:xfrm>
        </p:spPr>
        <p:txBody>
          <a:bodyPr/>
          <a:lstStyle/>
          <a:p>
            <a:fld id="{CCD5371C-1535-41D0-98C8-C3D51D2A8D04}" type="slidenum">
              <a:rPr lang="ru-RU" smtClean="0"/>
              <a:t>9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94444"/>
            <a:ext cx="8856984" cy="66018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sz="2800" b="1" dirty="0">
                <a:solidFill>
                  <a:schemeClr val="tx2"/>
                </a:solidFill>
              </a:rPr>
              <a:t>Рейтинг Томской области по результатам независимой оценки качества условий осуществления  образовательной деятельности среди образовательных организаций в 2021 году составляет </a:t>
            </a:r>
          </a:p>
          <a:p>
            <a:pPr algn="ctr"/>
            <a:r>
              <a:rPr lang="ru-RU" sz="2800" b="1" u="sng" dirty="0">
                <a:solidFill>
                  <a:srgbClr val="C00000"/>
                </a:solidFill>
              </a:rPr>
              <a:t>86,47 баллов  из 100</a:t>
            </a:r>
            <a:r>
              <a:rPr lang="ru-RU" sz="2800" b="1" u="sng" dirty="0">
                <a:solidFill>
                  <a:schemeClr val="tx2"/>
                </a:solidFill>
              </a:rPr>
              <a:t> возможных. </a:t>
            </a:r>
          </a:p>
          <a:p>
            <a:endParaRPr lang="ru-RU" sz="2500" b="1" u="sng" dirty="0"/>
          </a:p>
          <a:p>
            <a:endParaRPr lang="ru-RU" b="1" u="sng" dirty="0"/>
          </a:p>
          <a:p>
            <a:endParaRPr lang="ru-RU" b="1" u="sng" dirty="0"/>
          </a:p>
          <a:p>
            <a:endParaRPr lang="ru-RU" b="1" u="sng" dirty="0"/>
          </a:p>
          <a:p>
            <a:endParaRPr lang="ru-RU" b="1" u="sng" dirty="0"/>
          </a:p>
          <a:p>
            <a:endParaRPr lang="ru-RU" b="1" u="sng" dirty="0"/>
          </a:p>
          <a:p>
            <a:pPr algn="just"/>
            <a:r>
              <a:rPr lang="ru-RU" sz="2000" b="1" i="1" dirty="0"/>
              <a:t>Значение показателя дает усредненную величину качества условий предоставляемых услуг по всем обследованным образовательным организациям, находящимся на территории региона</a:t>
            </a:r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659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Презентация (1)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  <a:fontScheme name="Остин">
    <a:maj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Остин">
    <a:fillStyleLst>
      <a:solidFill>
        <a:schemeClr val="phClr"/>
      </a:solidFill>
      <a:gradFill rotWithShape="1">
        <a:gsLst>
          <a:gs pos="0">
            <a:schemeClr val="phClr">
              <a:tint val="20000"/>
              <a:satMod val="180000"/>
              <a:lumMod val="98000"/>
            </a:schemeClr>
          </a:gs>
          <a:gs pos="40000">
            <a:schemeClr val="phClr">
              <a:tint val="30000"/>
              <a:satMod val="260000"/>
              <a:lumMod val="84000"/>
            </a:schemeClr>
          </a:gs>
          <a:gs pos="100000">
            <a:schemeClr val="phClr">
              <a:tint val="100000"/>
              <a:satMod val="110000"/>
              <a:lumMod val="100000"/>
            </a:schemeClr>
          </a:gs>
        </a:gsLst>
        <a:lin ang="5040000" scaled="1"/>
      </a:gradFill>
      <a:gradFill rotWithShape="1">
        <a:gsLst>
          <a:gs pos="0">
            <a:schemeClr val="phClr"/>
          </a:gs>
          <a:gs pos="100000">
            <a:schemeClr val="phClr">
              <a:shade val="75000"/>
              <a:satMod val="120000"/>
              <a:lumMod val="90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a:effectStyle>
      <a:effectStyle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phClr">
              <a:shade val="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94000"/>
              <a:satMod val="114000"/>
              <a:lumMod val="96000"/>
            </a:schemeClr>
          </a:gs>
          <a:gs pos="62000">
            <a:schemeClr val="phClr">
              <a:tint val="92000"/>
              <a:shade val="66000"/>
              <a:satMod val="110000"/>
              <a:lumMod val="80000"/>
            </a:schemeClr>
          </a:gs>
          <a:gs pos="100000">
            <a:schemeClr val="phClr">
              <a:tint val="89000"/>
              <a:shade val="62000"/>
              <a:satMod val="110000"/>
              <a:lumMod val="72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tint val="80000"/>
              <a:shade val="58000"/>
            </a:schemeClr>
            <a:schemeClr val="phClr">
              <a:tint val="73000"/>
              <a:shade val="68000"/>
              <a:satMod val="15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(1)</Template>
  <TotalTime>18766</TotalTime>
  <Words>4495</Words>
  <Application>Microsoft Office PowerPoint</Application>
  <PresentationFormat>Экран (4:3)</PresentationFormat>
  <Paragraphs>1206</Paragraphs>
  <Slides>60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60</vt:i4>
      </vt:variant>
    </vt:vector>
  </HeadingPairs>
  <TitlesOfParts>
    <vt:vector size="69" baseType="lpstr">
      <vt:lpstr>Arial</vt:lpstr>
      <vt:lpstr>Calibri</vt:lpstr>
      <vt:lpstr>Candara</vt:lpstr>
      <vt:lpstr>Century Gothic</vt:lpstr>
      <vt:lpstr>Century Gothic (Основной текст)</vt:lpstr>
      <vt:lpstr>Symbol</vt:lpstr>
      <vt:lpstr>Wingdings 2</vt:lpstr>
      <vt:lpstr>Презентация (1)</vt:lpstr>
      <vt:lpstr>Остин</vt:lpstr>
      <vt:lpstr>Презентация PowerPoint</vt:lpstr>
      <vt:lpstr>Раздел 1.  Методика расчета показателей независимой оценки качества условий осуществления  образовательной деятельности организациями, осуществляющими образовательную деятельность в сфере «Образование»</vt:lpstr>
      <vt:lpstr>Методика проведения исследования</vt:lpstr>
      <vt:lpstr>Презентация PowerPoint</vt:lpstr>
      <vt:lpstr>Презентация PowerPoint</vt:lpstr>
      <vt:lpstr>Процедурный раздел</vt:lpstr>
      <vt:lpstr>Презентация PowerPoint</vt:lpstr>
      <vt:lpstr> Раздел 2.   Общий рейтинг образовательных организаций Томской области по результатам независимой оценки качества условий осуществления  образовательной деятельности  в 2021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3.   Оценка качества условий осуществления образовательной деятельности по показателям первой группы «Открытость и доступность информации об образовательной организации»</vt:lpstr>
      <vt:lpstr>Первая группа критериев: Открытость и доступность информации  (максимальное  количество баллов – 100)</vt:lpstr>
      <vt:lpstr>Презентация PowerPoint</vt:lpstr>
      <vt:lpstr>Презентация PowerPoint</vt:lpstr>
      <vt:lpstr>Презентация PowerPoint</vt:lpstr>
      <vt:lpstr>Раздел 4.   Оценка качества условий осуществления образовательной деятельности по показателям второй группы: «Комфортность условий предоставления услуг»</vt:lpstr>
      <vt:lpstr>Вторая группа критериев: Комфортность условий предоставления услуг (максимальное  количество баллов – 100)</vt:lpstr>
      <vt:lpstr>Презентация PowerPoint</vt:lpstr>
      <vt:lpstr>Презентация PowerPoint</vt:lpstr>
      <vt:lpstr>Презентация PowerPoint</vt:lpstr>
      <vt:lpstr>Раздел  5.  Оценка качества условий осуществления образовательной деятельности образовательных организаций по показателям третьей группы  «Доступность услуг для инвалидов»</vt:lpstr>
      <vt:lpstr>Третья группа критериев: Доступность услуг для инвалидов  (максимальное  количество баллов – 100)</vt:lpstr>
      <vt:lpstr>Презентация PowerPoint</vt:lpstr>
      <vt:lpstr>Презентация PowerPoint</vt:lpstr>
      <vt:lpstr>Презентация PowerPoint</vt:lpstr>
      <vt:lpstr>Раздел  6.   Оценка качества условий осуществления образовательной деятельности по показателям четвертой группы  «Доброжелательность, вежливость работников образовательных организаций»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 7.   Оценка качества условий осуществления образовательной деятельности по показателям пятой группы  «Удовлетворенность условиями оказания услуг»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 8.   Рекомендации по результатам полученных данных в ходе независимой оценки качества условий осуществления образовательной деятельности </vt:lpstr>
      <vt:lpstr>Презентация PowerPoint</vt:lpstr>
      <vt:lpstr>Презентация PowerPoint</vt:lpstr>
      <vt:lpstr>Спасибо за внимание!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Общество с ограниченной ответственностью «Демиург»</dc:title>
  <dc:creator>г</dc:creator>
  <cp:lastModifiedBy>Vera Sivkova</cp:lastModifiedBy>
  <cp:revision>376</cp:revision>
  <cp:lastPrinted>2021-11-24T01:12:04Z</cp:lastPrinted>
  <dcterms:created xsi:type="dcterms:W3CDTF">2014-11-27T16:38:27Z</dcterms:created>
  <dcterms:modified xsi:type="dcterms:W3CDTF">2021-11-24T02:37:54Z</dcterms:modified>
</cp:coreProperties>
</file>