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0" r:id="rId3"/>
    <p:sldId id="287" r:id="rId4"/>
    <p:sldId id="317" r:id="rId5"/>
    <p:sldId id="308" r:id="rId6"/>
    <p:sldId id="309" r:id="rId7"/>
    <p:sldId id="325" r:id="rId8"/>
    <p:sldId id="312" r:id="rId9"/>
    <p:sldId id="293" r:id="rId10"/>
    <p:sldId id="296" r:id="rId11"/>
    <p:sldId id="303" r:id="rId12"/>
    <p:sldId id="311" r:id="rId13"/>
    <p:sldId id="300" r:id="rId14"/>
    <p:sldId id="299" r:id="rId15"/>
    <p:sldId id="301" r:id="rId16"/>
    <p:sldId id="306" r:id="rId17"/>
    <p:sldId id="305" r:id="rId18"/>
    <p:sldId id="257" r:id="rId19"/>
    <p:sldId id="298" r:id="rId20"/>
    <p:sldId id="307" r:id="rId21"/>
    <p:sldId id="313" r:id="rId22"/>
    <p:sldId id="302" r:id="rId23"/>
    <p:sldId id="310" r:id="rId24"/>
    <p:sldId id="304" r:id="rId25"/>
    <p:sldId id="314" r:id="rId26"/>
    <p:sldId id="324" r:id="rId27"/>
    <p:sldId id="258" r:id="rId28"/>
    <p:sldId id="277" r:id="rId29"/>
    <p:sldId id="316" r:id="rId30"/>
    <p:sldId id="272" r:id="rId31"/>
    <p:sldId id="279" r:id="rId32"/>
    <p:sldId id="320" r:id="rId33"/>
    <p:sldId id="270" r:id="rId34"/>
    <p:sldId id="318" r:id="rId35"/>
    <p:sldId id="319" r:id="rId36"/>
    <p:sldId id="323" r:id="rId37"/>
    <p:sldId id="27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68" d="100"/>
          <a:sy n="68" d="100"/>
        </p:scale>
        <p:origin x="142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1B142-8A38-4A97-BA46-F70791ECD98F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C350F-2262-4B56-9642-B3FCEF1FD6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350F-2262-4B56-9642-B3FCEF1FD6D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6392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br>
              <a:rPr lang="ru-RU" sz="48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по сказкам»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4516" y="3045504"/>
            <a:ext cx="5542384" cy="17526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Руководитель проекта </a:t>
            </a: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Кудинова Ирина Анатольевна, </a:t>
            </a:r>
          </a:p>
          <a:p>
            <a:pPr algn="l"/>
            <a:r>
              <a:rPr lang="ru-RU" sz="2400" i="1" dirty="0">
                <a:solidFill>
                  <a:schemeClr val="tx1"/>
                </a:solidFill>
              </a:rPr>
              <a:t>Воспитатель МБДОУ «Зырянский детский сад»</a:t>
            </a:r>
          </a:p>
        </p:txBody>
      </p:sp>
      <p:pic>
        <p:nvPicPr>
          <p:cNvPr id="26626" name="Picture 2" descr="http://photo.elsoar.com/wp-content/images/Cute-Animal-Cartoon-Picture-Free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404" y="325179"/>
            <a:ext cx="1368152" cy="1924716"/>
          </a:xfrm>
          <a:prstGeom prst="rect">
            <a:avLst/>
          </a:prstGeom>
          <a:noFill/>
        </p:spPr>
      </p:pic>
      <p:pic>
        <p:nvPicPr>
          <p:cNvPr id="26632" name="Picture 8" descr="http://www.picshare.ru/uploads/140726/JXa11AQc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51" y="315367"/>
            <a:ext cx="2297087" cy="1866384"/>
          </a:xfrm>
          <a:prstGeom prst="rect">
            <a:avLst/>
          </a:prstGeom>
          <a:noFill/>
        </p:spPr>
      </p:pic>
      <p:pic>
        <p:nvPicPr>
          <p:cNvPr id="15" name="Рисунок 14" descr="http://static3.depositphotos.com/1003904/194/v/950/depositphotos_1946010-Background-with-the-grass-and-flowers.jpg"/>
          <p:cNvPicPr/>
          <p:nvPr/>
        </p:nvPicPr>
        <p:blipFill>
          <a:blip r:embed="rId5" cstate="print"/>
          <a:srcRect t="70722"/>
          <a:stretch>
            <a:fillRect/>
          </a:stretch>
        </p:blipFill>
        <p:spPr bwMode="auto">
          <a:xfrm>
            <a:off x="1714480" y="5143512"/>
            <a:ext cx="59404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www.playcast.ru/uploads/2016/11/13/2051297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422" y="4114848"/>
            <a:ext cx="3164591" cy="2630475"/>
          </a:xfrm>
          <a:prstGeom prst="rect">
            <a:avLst/>
          </a:prstGeom>
          <a:noFill/>
        </p:spPr>
      </p:pic>
      <p:pic>
        <p:nvPicPr>
          <p:cNvPr id="26628" name="Picture 4" descr="http://styl.veryphoto.ru/img-q5y5x5n4g40414r5m4d4t234t5n5s4c4i4s5p4e4o4h4k5o444r4n4/images/attach/c/4/79/777/79777253_large_YOzhi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0025" y="4227525"/>
            <a:ext cx="2630475" cy="263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620689"/>
            <a:ext cx="7776864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>
                <a:solidFill>
                  <a:srgbClr val="FF0000"/>
                </a:solidFill>
              </a:rPr>
              <a:t>Первый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u="sng" dirty="0">
                <a:solidFill>
                  <a:srgbClr val="FF0000"/>
                </a:solidFill>
              </a:rPr>
              <a:t>этап</a:t>
            </a:r>
            <a:r>
              <a:rPr lang="ru-RU" b="1" dirty="0">
                <a:solidFill>
                  <a:srgbClr val="FF0000"/>
                </a:solidFill>
              </a:rPr>
              <a:t> - </a:t>
            </a:r>
            <a:r>
              <a:rPr lang="ru-RU" b="1" u="sng" dirty="0">
                <a:solidFill>
                  <a:srgbClr val="FF0000"/>
                </a:solidFill>
              </a:rPr>
              <a:t>Подготовительный</a:t>
            </a:r>
          </a:p>
          <a:p>
            <a:pPr algn="ctr">
              <a:buNone/>
            </a:pPr>
            <a:endParaRPr lang="ru-RU" b="1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827584" y="1412776"/>
            <a:ext cx="7859216" cy="3096344"/>
          </a:xfrm>
        </p:spPr>
        <p:txBody>
          <a:bodyPr>
            <a:normAutofit/>
          </a:bodyPr>
          <a:lstStyle/>
          <a:p>
            <a:r>
              <a:rPr lang="ru-RU" dirty="0"/>
              <a:t>Выявление первоначальных знаний детей о русских народных сказках.</a:t>
            </a:r>
          </a:p>
          <a:p>
            <a:r>
              <a:rPr lang="ru-RU" dirty="0"/>
              <a:t>Информация для родителей о предстоящем проекте.</a:t>
            </a:r>
          </a:p>
          <a:p>
            <a:r>
              <a:rPr lang="ru-RU" dirty="0"/>
              <a:t>Подбор литературы, оборудования.</a:t>
            </a:r>
          </a:p>
          <a:p>
            <a:r>
              <a:rPr lang="ru-RU" dirty="0"/>
              <a:t>Разработка конспектов, картотеки игр, пособий.</a:t>
            </a:r>
          </a:p>
          <a:p>
            <a:endParaRPr lang="ru-RU" i="1" dirty="0"/>
          </a:p>
          <a:p>
            <a:pPr marL="514350" indent="-51435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endParaRPr lang="ru-RU" b="1" dirty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1" name="Рисунок 10" descr="http://www.playcast.ru/uploads/2016/02/21/174313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93096"/>
            <a:ext cx="57864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A1C27-A9D7-4392-AB53-C113C254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109994"/>
            <a:ext cx="2166392" cy="81487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НОД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6BE45D5-671E-4B4C-BF9C-A48F243841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6" y="193212"/>
            <a:ext cx="4376859" cy="328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AE9C720-433F-4B85-8490-6FA813C5C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30" y="208278"/>
            <a:ext cx="4382327" cy="328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08B0A6-FCC0-49E3-9501-7C5B8553F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75925"/>
            <a:ext cx="4382326" cy="328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127FB767-7160-402E-8468-414393D11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" y="3456493"/>
            <a:ext cx="4382325" cy="328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718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B5D25-785A-43EA-9A54-8CAD68BE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443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Настольные игры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95827-9FD0-4528-97F5-0CD099E99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427" y="1586411"/>
            <a:ext cx="5449544" cy="4087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9DB3CD-3BE8-445F-964B-05DF977F02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-9443" r="1150" b="20643"/>
          <a:stretch/>
        </p:blipFill>
        <p:spPr>
          <a:xfrm rot="5400000">
            <a:off x="4121360" y="1611211"/>
            <a:ext cx="5449545" cy="391691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05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8e17785ad64b1ebd96130bbe7c22ecf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6083" y="620332"/>
            <a:ext cx="4291529" cy="319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dd93f8425d53645bbef61f64e7c3e61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8212" y="3633645"/>
            <a:ext cx="4096276" cy="3063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Семья\Downloads\542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781" y="718995"/>
            <a:ext cx="291465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Семья\Downloads\98dc7923041c271f6f525c726c3edd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936" y="3929430"/>
            <a:ext cx="4058977" cy="278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FF98747-73BD-46AB-B931-DB4B1C0C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6271"/>
            <a:ext cx="8229600" cy="77526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Конкурс рисунков «Колобок»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etsad-28333-14420785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71664" y="3671829"/>
            <a:ext cx="2950972" cy="305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70250" y="818745"/>
            <a:ext cx="4153800" cy="277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ad-raduga.my1.ru/metodica/nast_teatr/py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82" y="3537363"/>
            <a:ext cx="4437418" cy="332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0" name="AutoShape 6" descr="C:\Users\%D0%A1%D0%B5%D0%BC%D1%8C%D1%8F\Downloads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C:\Users\%D0%A1%D0%B5%D0%BC%D1%8C%D1%8F\Downloads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334" y="689870"/>
            <a:ext cx="4004287" cy="284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3A59603-DD4B-40BC-972D-E964A149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92" y="43479"/>
            <a:ext cx="8229600" cy="77526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Конструирование по сказкам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Семья\Downloads\399eca30995d773996a02ed770d356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395" y="4049851"/>
            <a:ext cx="2160240" cy="2823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Семья\Downloads\_90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075" y="627880"/>
            <a:ext cx="4291509" cy="292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Семья\Downloads\detsad-195906-1395236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53909"/>
            <a:ext cx="4291509" cy="334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Семья\Downloads\e58125543dbb4fc0f32e29eb39cc4d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86" y="627881"/>
            <a:ext cx="3802196" cy="344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55DEC24-B276-4DC4-9108-B5DF437A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6271"/>
            <a:ext cx="8229600" cy="77526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Детское творчество  </a:t>
            </a:r>
          </a:p>
        </p:txBody>
      </p:sp>
      <p:pic>
        <p:nvPicPr>
          <p:cNvPr id="8" name="Рисунок 7" descr="https://arhivurokov.ru/multiurok/8/8/3/883e9c6d1166ab0738f4a9bcee9d0cadda903253/izo-tiema-skazochnyie-ghieroi_10.jpeg">
            <a:extLst>
              <a:ext uri="{FF2B5EF4-FFF2-40B4-BE49-F238E27FC236}">
                <a16:creationId xmlns:a16="http://schemas.microsoft.com/office/drawing/2014/main" id="{D03BAA80-8884-44CB-8C08-A6CBA005EB07}"/>
              </a:ext>
            </a:extLst>
          </p:cNvPr>
          <p:cNvPicPr/>
          <p:nvPr/>
        </p:nvPicPr>
        <p:blipFill>
          <a:blip r:embed="rId6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2000"/>
                    </a14:imgEffect>
                  </a14:imgLayer>
                </a14:imgProps>
              </a:ext>
            </a:extLst>
          </a:blip>
          <a:srcRect l="16667"/>
          <a:stretch>
            <a:fillRect/>
          </a:stretch>
        </p:blipFill>
        <p:spPr bwMode="auto">
          <a:xfrm>
            <a:off x="279286" y="4149080"/>
            <a:ext cx="1572120" cy="258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76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BB1AD-2F2C-4F56-A811-AE53AD4D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89" y="231895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Атрибуты для игр-драматизаций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A5B74F-6EC4-45D5-982D-BCA1C83D86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87" y="3323941"/>
            <a:ext cx="4513895" cy="338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5F6F0E-E180-465E-9979-4F91ADD33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5074" y="1652600"/>
            <a:ext cx="5685429" cy="426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16FA48FD-8B27-4921-93AC-42303B2582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" t="-6981" r="2449" b="28528"/>
          <a:stretch/>
        </p:blipFill>
        <p:spPr>
          <a:xfrm>
            <a:off x="4389676" y="659645"/>
            <a:ext cx="452812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75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F309C2-C6C6-4E10-B540-4CDECBBB78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t="19458" r="39726" b="2576"/>
          <a:stretch/>
        </p:blipFill>
        <p:spPr>
          <a:xfrm rot="5400000">
            <a:off x="5459953" y="-473519"/>
            <a:ext cx="2584965" cy="442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7B7D32-57F7-4EE4-9BE6-827AFC72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26" y="3140968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7B442C-BD41-4933-9BDB-0376D466D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7971" y="1068345"/>
            <a:ext cx="5885518" cy="4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407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1568" y="130477"/>
            <a:ext cx="4978388" cy="10823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Постановка сказки «Колобок»</a:t>
            </a:r>
          </a:p>
        </p:txBody>
      </p:sp>
      <p:pic>
        <p:nvPicPr>
          <p:cNvPr id="7" name="Рисунок 6" descr="http://www.playcast.ru/uploads/2016/02/21/174313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714884"/>
            <a:ext cx="621510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8C962F-8234-446F-B847-B1273E9D2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" y="259040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A849F7-50A7-4BD5-9DB2-D8341CEDE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73" y="3498438"/>
            <a:ext cx="4350164" cy="326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4CB4AD-6BE4-4934-BCC4-A575CB98C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4" b="13481"/>
          <a:stretch/>
        </p:blipFill>
        <p:spPr>
          <a:xfrm>
            <a:off x="4467367" y="1278075"/>
            <a:ext cx="4187957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1F4127-B1AB-44B2-89B6-91A499278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7"/>
          <a:stretch/>
        </p:blipFill>
        <p:spPr>
          <a:xfrm>
            <a:off x="349" y="3829649"/>
            <a:ext cx="4357997" cy="260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571612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.	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EBB07B-D433-45E9-978B-B22C8BE06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525"/>
          <a:stretch/>
        </p:blipFill>
        <p:spPr>
          <a:xfrm>
            <a:off x="187074" y="3278294"/>
            <a:ext cx="4292440" cy="360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ADAE8B-DA53-4845-BDCA-015F94506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489" r="6903" b="15086"/>
          <a:stretch/>
        </p:blipFill>
        <p:spPr>
          <a:xfrm>
            <a:off x="61974" y="931883"/>
            <a:ext cx="4772087" cy="2361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1FF3C47-B134-4DDC-9689-6311010E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28" y="100889"/>
            <a:ext cx="8734544" cy="87680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Театрализованная игра «В гостях у сказки»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FDF12C-BA8B-468F-A14E-20C35310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23249" r="9183" b="378"/>
          <a:stretch/>
        </p:blipFill>
        <p:spPr>
          <a:xfrm>
            <a:off x="4540886" y="3293327"/>
            <a:ext cx="4603114" cy="357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C6687-B117-4A92-BA48-8AA5CADC1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58" y="816316"/>
            <a:ext cx="3611705" cy="235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7" y="171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0648"/>
            <a:ext cx="8075240" cy="564474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Вид деятельности</a:t>
            </a:r>
            <a:r>
              <a:rPr lang="ru-RU" b="1" dirty="0"/>
              <a:t>: </a:t>
            </a:r>
            <a:r>
              <a:rPr lang="ru-RU" dirty="0"/>
              <a:t>познавательно-творческий</a:t>
            </a:r>
          </a:p>
          <a:p>
            <a:r>
              <a:rPr lang="ru-RU" b="1" dirty="0">
                <a:solidFill>
                  <a:srgbClr val="FF0000"/>
                </a:solidFill>
              </a:rPr>
              <a:t>Продолжительность проекта: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долгосрочный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реализации</a:t>
            </a:r>
            <a:r>
              <a:rPr lang="ru-RU" b="1" dirty="0"/>
              <a:t>:</a:t>
            </a:r>
            <a:r>
              <a:rPr lang="ru-RU" dirty="0"/>
              <a:t> 3 месяц</a:t>
            </a:r>
          </a:p>
          <a:p>
            <a:r>
              <a:rPr lang="ru-RU" b="1" dirty="0">
                <a:solidFill>
                  <a:srgbClr val="FF0000"/>
                </a:solidFill>
              </a:rPr>
              <a:t>Дата реализации</a:t>
            </a:r>
            <a:r>
              <a:rPr lang="ru-RU" b="1" dirty="0"/>
              <a:t>:</a:t>
            </a:r>
            <a:r>
              <a:rPr lang="ru-RU" dirty="0"/>
              <a:t> сентябрь – ноябрь 2019 года </a:t>
            </a:r>
          </a:p>
          <a:p>
            <a:r>
              <a:rPr lang="ru-RU" b="1" dirty="0">
                <a:solidFill>
                  <a:srgbClr val="FF0000"/>
                </a:solidFill>
              </a:rPr>
              <a:t>По количеству участников: </a:t>
            </a:r>
            <a:r>
              <a:rPr lang="ru-RU" dirty="0"/>
              <a:t>групповой</a:t>
            </a:r>
          </a:p>
          <a:p>
            <a:r>
              <a:rPr lang="ru-RU" b="1" dirty="0">
                <a:solidFill>
                  <a:srgbClr val="FF0000"/>
                </a:solidFill>
              </a:rPr>
              <a:t>Участники:</a:t>
            </a:r>
            <a:r>
              <a:rPr lang="ru-RU" dirty="0"/>
              <a:t> воспитанники подготовительной группы, родители, воспитатели</a:t>
            </a:r>
          </a:p>
        </p:txBody>
      </p:sp>
    </p:spTree>
    <p:extLst>
      <p:ext uri="{BB962C8B-B14F-4D97-AF65-F5344CB8AC3E}">
        <p14:creationId xmlns:p14="http://schemas.microsoft.com/office/powerpoint/2010/main" val="1170490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5A93B-01EE-4A9C-B692-84A94A0A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Гастроли по группам ДОУ пальчиковый театр «Колобок»</a:t>
            </a: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A4D531E1-C18B-434B-B32A-DE81DBE29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1" t="2563" r="2231" b="27491"/>
          <a:stretch/>
        </p:blipFill>
        <p:spPr>
          <a:xfrm>
            <a:off x="115547" y="2110208"/>
            <a:ext cx="8912905" cy="467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fotos.fastimagess.ru/img-q5y5x5n4g40414o5u4k4a4w5z5p5f4b4s404n4u4/pictures/kolobok/kolobok03.png">
            <a:extLst>
              <a:ext uri="{FF2B5EF4-FFF2-40B4-BE49-F238E27FC236}">
                <a16:creationId xmlns:a16="http://schemas.microsoft.com/office/drawing/2014/main" id="{88226715-7AFD-4D3D-A5FE-E3D83208EA7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86" y="1268760"/>
            <a:ext cx="2942252" cy="23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79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5A93B-01EE-4A9C-B692-84A94A0A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Гастроли по группам ДОУ пальчиковый театр «Колобок»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12686-C2CB-45A0-881C-F099E7692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9957" r="5333"/>
          <a:stretch/>
        </p:blipFill>
        <p:spPr>
          <a:xfrm>
            <a:off x="111839" y="507298"/>
            <a:ext cx="8920319" cy="637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6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A1C27-A9D7-4392-AB53-C113C254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378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Изготовление книжек-малышек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F7395D2-2478-4DB2-9782-59CE132C2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5" y="482329"/>
            <a:ext cx="8457415" cy="634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107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6B07EF-61A1-4DDC-9434-92590CB087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7"/>
          <a:stretch/>
        </p:blipFill>
        <p:spPr>
          <a:xfrm>
            <a:off x="1320016" y="3820307"/>
            <a:ext cx="6662921" cy="284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1E0ABB-71C0-49ED-8278-4D83C3A0E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" y="225033"/>
            <a:ext cx="4599301" cy="344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66563E-7666-4AE5-861F-FE8267C63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44" y="225033"/>
            <a:ext cx="4599301" cy="344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90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9DBB2-0169-416A-97E3-C2717341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78" y="12467"/>
            <a:ext cx="8229600" cy="140399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Изготовление масок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2689EA7-9620-451A-B4CD-E998EC491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7574" r="10850"/>
          <a:stretch/>
        </p:blipFill>
        <p:spPr>
          <a:xfrm>
            <a:off x="4222007" y="2372779"/>
            <a:ext cx="4918189" cy="406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0B03CC-29A9-4B7D-A222-167BCA4E9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14040" b="4564"/>
          <a:stretch/>
        </p:blipFill>
        <p:spPr>
          <a:xfrm>
            <a:off x="87709" y="1052736"/>
            <a:ext cx="4154066" cy="460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playcast.ru/uploads/2016/02/21/17431372.png">
            <a:extLst>
              <a:ext uri="{FF2B5EF4-FFF2-40B4-BE49-F238E27FC236}">
                <a16:creationId xmlns:a16="http://schemas.microsoft.com/office/drawing/2014/main" id="{3BDF6912-7664-491A-852F-463B60D0FF5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1458" y="1052736"/>
            <a:ext cx="4369118" cy="12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playcast.ru/uploads/2016/02/21/17431372.png">
            <a:extLst>
              <a:ext uri="{FF2B5EF4-FFF2-40B4-BE49-F238E27FC236}">
                <a16:creationId xmlns:a16="http://schemas.microsoft.com/office/drawing/2014/main" id="{DE32BBB3-B916-45A5-A936-931C970DEAA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09" y="5580924"/>
            <a:ext cx="4369118" cy="12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0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14228-C08A-444B-B770-E5D3A0F0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Создание мини-библиотеки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«Моя любимая сказка»</a:t>
            </a:r>
          </a:p>
        </p:txBody>
      </p:sp>
      <p:pic>
        <p:nvPicPr>
          <p:cNvPr id="48" name="Объект 47">
            <a:extLst>
              <a:ext uri="{FF2B5EF4-FFF2-40B4-BE49-F238E27FC236}">
                <a16:creationId xmlns:a16="http://schemas.microsoft.com/office/drawing/2014/main" id="{EEF298A8-EADF-43FC-8AED-603C517494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8" b="28674"/>
          <a:stretch/>
        </p:blipFill>
        <p:spPr>
          <a:xfrm>
            <a:off x="133906" y="1268760"/>
            <a:ext cx="8876188" cy="510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022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A7207-98E7-4C15-9B5C-8F7072E8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Интеллектуальная игра «КВН»</a:t>
            </a:r>
          </a:p>
        </p:txBody>
      </p:sp>
      <p:pic>
        <p:nvPicPr>
          <p:cNvPr id="12290" name="Picture 2" descr="http://ds5ishim.ru/sites/default/files/xpwaftyix8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893496" cy="4423327"/>
          </a:xfrm>
          <a:prstGeom prst="rect">
            <a:avLst/>
          </a:prstGeom>
          <a:noFill/>
        </p:spPr>
      </p:pic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548680"/>
            <a:ext cx="37120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Интеллектуальная игра «КВН»</a:t>
            </a:r>
            <a:endParaRPr lang="ru-RU" sz="2600" dirty="0"/>
          </a:p>
        </p:txBody>
      </p:sp>
      <p:pic>
        <p:nvPicPr>
          <p:cNvPr id="52226" name="Picture 2" descr="http://ds5ishim.ru/sites/default/files/xpwaftyix8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389440" cy="409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73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s://www.vse-skazki.com/_dr/5/58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26" y="1516057"/>
            <a:ext cx="4714908" cy="360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щучьему веленью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83568" y="1600200"/>
            <a:ext cx="3812232" cy="4525963"/>
          </a:xfrm>
        </p:spPr>
        <p:txBody>
          <a:bodyPr/>
          <a:lstStyle/>
          <a:p>
            <a:pPr>
              <a:buNone/>
            </a:pPr>
            <a:r>
              <a:rPr lang="ru-RU" sz="3200" dirty="0"/>
              <a:t>Уплетая калачи,</a:t>
            </a:r>
          </a:p>
          <a:p>
            <a:pPr>
              <a:buNone/>
            </a:pPr>
            <a:r>
              <a:rPr lang="ru-RU" sz="3200" dirty="0"/>
              <a:t>Ехал парень на печи.</a:t>
            </a:r>
          </a:p>
          <a:p>
            <a:pPr>
              <a:buNone/>
            </a:pPr>
            <a:r>
              <a:rPr lang="ru-RU" sz="3200" dirty="0"/>
              <a:t>Прокатился по деревне</a:t>
            </a:r>
          </a:p>
          <a:p>
            <a:pPr>
              <a:buNone/>
            </a:pPr>
            <a:r>
              <a:rPr lang="ru-RU" sz="3200" dirty="0"/>
              <a:t>И женился на царевне.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http://www.playcast.ru/uploads/2016/02/21/1743137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786322"/>
            <a:ext cx="57864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Угадай, из какой сказки эти герои?</a:t>
            </a:r>
          </a:p>
        </p:txBody>
      </p:sp>
      <p:pic>
        <p:nvPicPr>
          <p:cNvPr id="3" name="Рисунок 2" descr="https://im0-tub-ru.yandex.net/i?id=24abfa349221d10979fe2f52fbfff29d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571612"/>
            <a:ext cx="2047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arhivurokov.ru/multiurok/8/8/3/883e9c6d1166ab0738f4a9bcee9d0cadda903253/izo-tiema-skazochnyie-ghieroi_10.jpeg"/>
          <p:cNvPicPr/>
          <p:nvPr/>
        </p:nvPicPr>
        <p:blipFill>
          <a:blip r:embed="rId3" cstate="print">
            <a:lum contrast="10000"/>
          </a:blip>
          <a:srcRect l="16667"/>
          <a:stretch>
            <a:fillRect/>
          </a:stretch>
        </p:blipFill>
        <p:spPr bwMode="auto">
          <a:xfrm>
            <a:off x="491194" y="1234260"/>
            <a:ext cx="2143140" cy="438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s42.babysfera.ru/4/c/c/6/104710026.463606358.jpeg"/>
          <p:cNvPicPr/>
          <p:nvPr/>
        </p:nvPicPr>
        <p:blipFill>
          <a:blip r:embed="rId4" cstate="print"/>
          <a:srcRect l="19369" r="18220" b="4985"/>
          <a:stretch>
            <a:fillRect/>
          </a:stretch>
        </p:blipFill>
        <p:spPr bwMode="auto">
          <a:xfrm>
            <a:off x="3588865" y="2357414"/>
            <a:ext cx="207170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5/04/16/13190036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715000"/>
            <a:ext cx="62976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A7207-98E7-4C15-9B5C-8F7072E8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5402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Интеллектуальная игра «КВН»</a:t>
            </a:r>
          </a:p>
        </p:txBody>
      </p:sp>
      <p:pic>
        <p:nvPicPr>
          <p:cNvPr id="12" name="Объект 7">
            <a:extLst>
              <a:ext uri="{FF2B5EF4-FFF2-40B4-BE49-F238E27FC236}">
                <a16:creationId xmlns:a16="http://schemas.microsoft.com/office/drawing/2014/main" id="{4B68D262-1F69-4742-82B7-5D7402290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" y="851413"/>
            <a:ext cx="7768775" cy="582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10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8075240" cy="2952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/>
              <a:t>Состоит в том, что он сочетает в себе средства и способы развития речевых  и социально-коммуникативных способностей детей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32A780B-93C9-4B12-BD2D-84A0434E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Актуальность проекта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1516" y="-11945"/>
            <a:ext cx="8229600" cy="1143000"/>
          </a:xfrm>
        </p:spPr>
        <p:txBody>
          <a:bodyPr/>
          <a:lstStyle/>
          <a:p>
            <a:r>
              <a:rPr lang="ru-RU" dirty="0"/>
              <a:t>Из какой сказки предметы</a:t>
            </a:r>
          </a:p>
        </p:txBody>
      </p:sp>
      <p:pic>
        <p:nvPicPr>
          <p:cNvPr id="5" name="Содержимое 4" descr="https://ds04.infourok.ru/uploads/ex/0829/0006bee8-e3bb3ac0/hello_html_29176525.gif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857364"/>
            <a:ext cx="3181376" cy="30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ds04.infourok.ru/uploads/ex/0029/00025da0-4acbbf26/hello_html_m72668fa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3429024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am.ru/upload/blogs/4d3141e68bc914d56c8e2b45475ccbf7.pn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170" y="3861048"/>
            <a:ext cx="397787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botan.cc/prepod/_bloks/pic/eypnod0-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786058"/>
            <a:ext cx="3113089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os.colta.ru/m/photo/2010/11/15/01-1fdllf_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/>
          <a:stretch>
            <a:fillRect/>
          </a:stretch>
        </p:blipFill>
        <p:spPr bwMode="auto">
          <a:xfrm>
            <a:off x="415704" y="3645235"/>
            <a:ext cx="3429024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3611" y="0"/>
            <a:ext cx="8229600" cy="1143000"/>
          </a:xfrm>
        </p:spPr>
        <p:txBody>
          <a:bodyPr/>
          <a:lstStyle/>
          <a:p>
            <a:r>
              <a:rPr lang="ru-RU" dirty="0"/>
              <a:t>Кто лишний?</a:t>
            </a:r>
          </a:p>
        </p:txBody>
      </p:sp>
      <p:pic>
        <p:nvPicPr>
          <p:cNvPr id="12" name="Рисунок 11" descr="http://allday1.com/imagedb/f6/e/22e766df0c25dc645302f04d96b5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0" y="908720"/>
            <a:ext cx="3000396" cy="274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img0.liveinternet.ru/images/attach/b/4/104/256/104256806_otr01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28604"/>
            <a:ext cx="2505080" cy="404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laycast.ru/uploads/2015/04/16/13190036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5786454"/>
            <a:ext cx="6583367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A7207-98E7-4C15-9B5C-8F7072E8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Интеллектуальная игра «КВН»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3BF9628-6108-4094-8489-E5B8BFD017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052736"/>
            <a:ext cx="7740352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5138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Давайте отдохнём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971600" y="1214422"/>
            <a:ext cx="7715200" cy="51435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200" b="1" dirty="0"/>
              <a:t>Серый волк –зубами щелк </a:t>
            </a:r>
            <a:r>
              <a:rPr lang="ru-RU" sz="3200" b="1" dirty="0">
                <a:solidFill>
                  <a:srgbClr val="FF0000"/>
                </a:solidFill>
              </a:rPr>
              <a:t>(показали руками «пасть»)</a:t>
            </a:r>
          </a:p>
          <a:p>
            <a:pPr>
              <a:buNone/>
            </a:pPr>
            <a:r>
              <a:rPr lang="ru-RU" sz="3200" b="1" dirty="0"/>
              <a:t>В дружбе знали они толк. </a:t>
            </a:r>
            <a:r>
              <a:rPr lang="ru-RU" sz="3200" b="1" dirty="0">
                <a:solidFill>
                  <a:srgbClr val="FF0000"/>
                </a:solidFill>
              </a:rPr>
              <a:t>(поклон)</a:t>
            </a:r>
          </a:p>
          <a:p>
            <a:pPr>
              <a:buNone/>
            </a:pPr>
            <a:r>
              <a:rPr lang="ru-RU" sz="3200" b="1" dirty="0"/>
              <a:t>Но набрел на теремок</a:t>
            </a:r>
          </a:p>
          <a:p>
            <a:pPr>
              <a:buNone/>
            </a:pPr>
            <a:r>
              <a:rPr lang="ru-RU" sz="3200" b="1" dirty="0"/>
              <a:t>Мишка косолапый </a:t>
            </a:r>
            <a:r>
              <a:rPr lang="ru-RU" sz="3200" b="1" dirty="0">
                <a:solidFill>
                  <a:srgbClr val="FF0000"/>
                </a:solidFill>
              </a:rPr>
              <a:t>(изобразить мишку)</a:t>
            </a:r>
          </a:p>
          <a:p>
            <a:pPr>
              <a:buNone/>
            </a:pPr>
            <a:r>
              <a:rPr lang="ru-RU" sz="3200" b="1" dirty="0"/>
              <a:t>Раздавил он теремок</a:t>
            </a:r>
          </a:p>
          <a:p>
            <a:pPr>
              <a:buNone/>
            </a:pPr>
            <a:r>
              <a:rPr lang="ru-RU" sz="3200" b="1" dirty="0"/>
              <a:t>Своей огромной лапой. </a:t>
            </a:r>
            <a:r>
              <a:rPr lang="ru-RU" sz="3200" b="1" dirty="0">
                <a:solidFill>
                  <a:srgbClr val="FF0000"/>
                </a:solidFill>
              </a:rPr>
              <a:t>(кулачок об кулачок)</a:t>
            </a:r>
          </a:p>
          <a:p>
            <a:pPr>
              <a:buNone/>
            </a:pPr>
            <a:r>
              <a:rPr lang="ru-RU" sz="3200" b="1" dirty="0"/>
              <a:t>Звери очень испугались,</a:t>
            </a:r>
          </a:p>
          <a:p>
            <a:pPr>
              <a:buNone/>
            </a:pPr>
            <a:r>
              <a:rPr lang="ru-RU" sz="3200" b="1" dirty="0"/>
              <a:t>Поскорее разбежались </a:t>
            </a:r>
            <a:r>
              <a:rPr lang="ru-RU" sz="3200" b="1" dirty="0">
                <a:solidFill>
                  <a:srgbClr val="FF0000"/>
                </a:solidFill>
              </a:rPr>
              <a:t>(бег на месте)</a:t>
            </a:r>
          </a:p>
          <a:p>
            <a:pPr>
              <a:buNone/>
            </a:pPr>
            <a:r>
              <a:rPr lang="ru-RU" sz="3200" b="1" dirty="0"/>
              <a:t>А потом собрались снова</a:t>
            </a:r>
          </a:p>
          <a:p>
            <a:pPr>
              <a:buNone/>
            </a:pPr>
            <a:r>
              <a:rPr lang="ru-RU" sz="3200" b="1" dirty="0"/>
              <a:t>Чтоб построить терем новый </a:t>
            </a:r>
            <a:r>
              <a:rPr lang="ru-RU" sz="3200" b="1" dirty="0">
                <a:solidFill>
                  <a:srgbClr val="FF0000"/>
                </a:solidFill>
              </a:rPr>
              <a:t>(сели на стульчики)</a:t>
            </a:r>
          </a:p>
          <a:p>
            <a:pPr>
              <a:buNone/>
            </a:pPr>
            <a:r>
              <a:rPr lang="ru-RU" sz="3200" b="1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8DA52C-174F-4490-9E1C-93437A780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1151" r="11413" b="5900"/>
          <a:stretch/>
        </p:blipFill>
        <p:spPr>
          <a:xfrm>
            <a:off x="560000" y="8417"/>
            <a:ext cx="8024000" cy="681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865D21A-1CDF-4696-BCC7-B022B089724C}"/>
              </a:ext>
            </a:extLst>
          </p:cNvPr>
          <p:cNvSpPr txBox="1">
            <a:spLocks/>
          </p:cNvSpPr>
          <p:nvPr/>
        </p:nvSpPr>
        <p:spPr>
          <a:xfrm>
            <a:off x="179512" y="1124744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18500" b="1" dirty="0">
                <a:solidFill>
                  <a:srgbClr val="FF0000"/>
                </a:solidFill>
              </a:rPr>
              <a:t>КВН</a:t>
            </a:r>
          </a:p>
        </p:txBody>
      </p:sp>
    </p:spTree>
    <p:extLst>
      <p:ext uri="{BB962C8B-B14F-4D97-AF65-F5344CB8AC3E}">
        <p14:creationId xmlns:p14="http://schemas.microsoft.com/office/powerpoint/2010/main" val="3017617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A7207-98E7-4C15-9B5C-8F7072E8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Интеллектуальная игра КВН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CFE3C-A97F-47D7-97C0-F7B3EF96D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264196"/>
            <a:ext cx="914400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208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0676" y="476672"/>
            <a:ext cx="8075240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>
                <a:solidFill>
                  <a:srgbClr val="002060"/>
                </a:solidFill>
              </a:rPr>
              <a:t>РЕЗУЛЬТАТИВНОСТЬ:</a:t>
            </a:r>
          </a:p>
          <a:p>
            <a:pPr marL="0" indent="0">
              <a:buNone/>
            </a:pPr>
            <a:r>
              <a:rPr lang="ru-RU" sz="3500" dirty="0"/>
              <a:t>У детей обогатился словарный запас, сформировался грамотный строй речи. Воспитанники повысили звуковую культуру речи, овладели такими формами речи, как диалог и монолог. </a:t>
            </a:r>
          </a:p>
          <a:p>
            <a:pPr marL="0" indent="0">
              <a:buNone/>
            </a:pPr>
            <a:r>
              <a:rPr lang="ru-RU" sz="3500" dirty="0"/>
              <a:t>Повысилось формирование социально-коммуникативных навыков дошкольников. </a:t>
            </a:r>
          </a:p>
          <a:p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774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Microsoft New Tai Lue" pitchFamily="34" charset="0"/>
              </a:rPr>
              <a:t>Спасибо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Microsoft New Tai Lue" pitchFamily="34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Microsoft New Tai Lue" pitchFamily="34" charset="0"/>
              </a:rPr>
              <a:t>за внимание!</a:t>
            </a:r>
          </a:p>
        </p:txBody>
      </p:sp>
      <p:pic>
        <p:nvPicPr>
          <p:cNvPr id="7" name="Рисунок 6" descr="http://www.playcast.ru/uploads/2015/04/16/1319003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357826"/>
            <a:ext cx="5940425" cy="168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knigovan.com/image/cache/catalog/prod/oformlenie-prazdnika/plakaty/plakat-vyrubnoy-000031-5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12976"/>
            <a:ext cx="2507432" cy="2507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77761-CEA4-4512-ABB6-26436F42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Проблема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AD62E-DCC8-44E2-B4FE-04617ADC0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 r="5000" b="12565"/>
          <a:stretch/>
        </p:blipFill>
        <p:spPr>
          <a:xfrm>
            <a:off x="323528" y="1417638"/>
            <a:ext cx="8686800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9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04664"/>
            <a:ext cx="8075240" cy="55007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b="1" dirty="0"/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Цель: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ru-RU" sz="3600" dirty="0"/>
              <a:t>развитие речи у детей старшего дошкольного возраста через сказку </a:t>
            </a:r>
          </a:p>
          <a:p>
            <a:pPr>
              <a:buNone/>
            </a:pPr>
            <a:r>
              <a:rPr lang="ru-RU" sz="3600" dirty="0"/>
              <a:t> </a:t>
            </a:r>
            <a:endParaRPr lang="ru-RU" sz="3600" b="1" dirty="0"/>
          </a:p>
          <a:p>
            <a:pPr>
              <a:buNone/>
            </a:pPr>
            <a:endParaRPr lang="ru-RU" sz="3600" b="1" dirty="0"/>
          </a:p>
          <a:p>
            <a:endParaRPr lang="ru-RU" dirty="0"/>
          </a:p>
        </p:txBody>
      </p:sp>
      <p:pic>
        <p:nvPicPr>
          <p:cNvPr id="5" name="Рисунок 4" descr="http://www.playcast.ru/uploads/2016/02/21/174313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429000"/>
            <a:ext cx="57864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50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32656"/>
            <a:ext cx="8075240" cy="550072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>
                <a:solidFill>
                  <a:srgbClr val="FF0000"/>
                </a:solidFill>
              </a:rPr>
              <a:t>Задачи:</a:t>
            </a:r>
          </a:p>
          <a:p>
            <a:r>
              <a:rPr lang="ru-RU" sz="3500" dirty="0"/>
              <a:t>Обогащение словарного запаса</a:t>
            </a:r>
          </a:p>
          <a:p>
            <a:r>
              <a:rPr lang="ru-RU" sz="3500" dirty="0"/>
              <a:t>Формирование грамотного строя речи</a:t>
            </a:r>
          </a:p>
          <a:p>
            <a:r>
              <a:rPr lang="ru-RU" sz="3500" dirty="0"/>
              <a:t>Воспитание звуковой культуры речи</a:t>
            </a:r>
          </a:p>
          <a:p>
            <a:r>
              <a:rPr lang="ru-RU" sz="3500" dirty="0"/>
              <a:t>Развитие связной речи</a:t>
            </a:r>
          </a:p>
          <a:p>
            <a:r>
              <a:rPr lang="ru-RU" sz="3500" dirty="0"/>
              <a:t>Овладение формами речи – диалога и монолога </a:t>
            </a:r>
          </a:p>
          <a:p>
            <a:r>
              <a:rPr lang="ru-RU" sz="3500" dirty="0"/>
              <a:t>Формирование социально-коммуникативных навыков дошкольников </a:t>
            </a:r>
          </a:p>
          <a:p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5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32656"/>
            <a:ext cx="8075240" cy="55007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dirty="0">
                <a:solidFill>
                  <a:srgbClr val="FF0000"/>
                </a:solidFill>
              </a:rPr>
              <a:t>Материально-технический ресурс:</a:t>
            </a:r>
          </a:p>
          <a:p>
            <a:r>
              <a:rPr lang="ru-RU" sz="3600" dirty="0"/>
              <a:t>групповые помещения;</a:t>
            </a:r>
          </a:p>
          <a:p>
            <a:r>
              <a:rPr lang="ru-RU" sz="3600" dirty="0"/>
              <a:t>технические средства обучения </a:t>
            </a:r>
          </a:p>
          <a:p>
            <a:r>
              <a:rPr lang="ru-RU" sz="3600" dirty="0"/>
              <a:t>наглядно-методические пособия;</a:t>
            </a:r>
          </a:p>
          <a:p>
            <a:r>
              <a:rPr lang="ru-RU" sz="3600" dirty="0"/>
              <a:t>методическая литература.</a:t>
            </a:r>
          </a:p>
          <a:p>
            <a:pPr>
              <a:buNone/>
            </a:pPr>
            <a:r>
              <a:rPr lang="ru-RU" sz="3600" dirty="0"/>
              <a:t>Информационный ресурс:</a:t>
            </a:r>
          </a:p>
          <a:p>
            <a:r>
              <a:rPr lang="ru-RU" sz="3600" dirty="0"/>
              <a:t>использование ИКТ;</a:t>
            </a:r>
          </a:p>
          <a:p>
            <a:r>
              <a:rPr lang="ru-RU" sz="3600" dirty="0"/>
              <a:t>изучение методической литературы;</a:t>
            </a:r>
          </a:p>
          <a:p>
            <a:r>
              <a:rPr lang="ru-RU" sz="3600" dirty="0"/>
              <a:t>участие в конкурсах и выставках</a:t>
            </a: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5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83" y="504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04664"/>
            <a:ext cx="8075240" cy="55007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Прогнозируемый результат: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ru-RU" sz="3600" b="1" dirty="0"/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E113E0-B933-4988-9A3D-069D41D0F592}"/>
              </a:ext>
            </a:extLst>
          </p:cNvPr>
          <p:cNvSpPr/>
          <p:nvPr/>
        </p:nvSpPr>
        <p:spPr>
          <a:xfrm>
            <a:off x="1187624" y="1848098"/>
            <a:ext cx="748883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Владеют расширенным словарным запасом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Владеют навыками </a:t>
            </a:r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продуктивной деятельности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работы по взаимодействию с родителями,      активизация позиции родителей как участников педагогического процесса детского сада.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www.playcast.ru/uploads/2016/02/21/174313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581128"/>
            <a:ext cx="57864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998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3.infourok.ru/uploads/ex/0c72/000242d9-aa10ac50/im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620689"/>
            <a:ext cx="7776864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2060"/>
                </a:solidFill>
                <a:latin typeface="+mj-lt"/>
              </a:rPr>
              <a:t>Этапы работы над проектом:</a:t>
            </a:r>
            <a:endParaRPr lang="ru-RU" sz="4400" b="1" dirty="0">
              <a:latin typeface="+mj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827584" y="1556792"/>
            <a:ext cx="7859216" cy="3240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 Ι этап –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 </a:t>
            </a:r>
          </a:p>
          <a:p>
            <a:pPr marL="0" indent="0">
              <a:buNone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II этап 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этап 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1" name="Рисунок 10" descr="http://www.playcast.ru/uploads/2016/02/21/174313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437112"/>
            <a:ext cx="57864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1287</TotalTime>
  <Words>457</Words>
  <Application>Microsoft Office PowerPoint</Application>
  <PresentationFormat>Экран (4:3)</PresentationFormat>
  <Paragraphs>103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Gungsuh</vt:lpstr>
      <vt:lpstr>Arial</vt:lpstr>
      <vt:lpstr>Arial Black</vt:lpstr>
      <vt:lpstr>Calibri</vt:lpstr>
      <vt:lpstr>Microsoft New Tai Lue</vt:lpstr>
      <vt:lpstr>Times New Roman</vt:lpstr>
      <vt:lpstr>Wingdings</vt:lpstr>
      <vt:lpstr>Тема Office</vt:lpstr>
      <vt:lpstr>Проект  «Путешествие по сказкам»</vt:lpstr>
      <vt:lpstr>Презентация PowerPoint</vt:lpstr>
      <vt:lpstr>Актуальность проекта</vt:lpstr>
      <vt:lpstr>Проблема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НОД</vt:lpstr>
      <vt:lpstr>Настольные игры </vt:lpstr>
      <vt:lpstr>Конкурс рисунков «Колобок» </vt:lpstr>
      <vt:lpstr>Конструирование по сказкам </vt:lpstr>
      <vt:lpstr>Детское творчество  </vt:lpstr>
      <vt:lpstr>Атрибуты для игр-драматизаций</vt:lpstr>
      <vt:lpstr>Презентация PowerPoint</vt:lpstr>
      <vt:lpstr>Постановка сказки «Колобок»</vt:lpstr>
      <vt:lpstr>Театрализованная игра «В гостях у сказки» </vt:lpstr>
      <vt:lpstr>Гастроли по группам ДОУ пальчиковый театр «Колобок»</vt:lpstr>
      <vt:lpstr>Гастроли по группам ДОУ пальчиковый театр «Колобок»</vt:lpstr>
      <vt:lpstr>Изготовление книжек-малышек </vt:lpstr>
      <vt:lpstr>Презентация PowerPoint</vt:lpstr>
      <vt:lpstr>Изготовление масок</vt:lpstr>
      <vt:lpstr>Создание мини-библиотеки «Моя любимая сказка»</vt:lpstr>
      <vt:lpstr>Интеллектуальная игра «КВН»</vt:lpstr>
      <vt:lpstr>По щучьему веленью</vt:lpstr>
      <vt:lpstr>Угадай, из какой сказки эти герои?</vt:lpstr>
      <vt:lpstr>Интеллектуальная игра «КВН»</vt:lpstr>
      <vt:lpstr>Из какой сказки предметы</vt:lpstr>
      <vt:lpstr>Кто лишний?</vt:lpstr>
      <vt:lpstr>Интеллектуальная игра «КВН»</vt:lpstr>
      <vt:lpstr>Давайте отдохнём</vt:lpstr>
      <vt:lpstr>Презентация PowerPoint</vt:lpstr>
      <vt:lpstr>Интеллектуальная игра КВН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гости к сказке</dc:title>
  <dc:creator>Ольга Жижина</dc:creator>
  <cp:lastModifiedBy>user</cp:lastModifiedBy>
  <cp:revision>105</cp:revision>
  <dcterms:created xsi:type="dcterms:W3CDTF">2017-11-15T17:04:32Z</dcterms:created>
  <dcterms:modified xsi:type="dcterms:W3CDTF">2020-02-27T02:06:59Z</dcterms:modified>
</cp:coreProperties>
</file>